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73"/>
  </p:notesMasterIdLst>
  <p:handoutMasterIdLst>
    <p:handoutMasterId r:id="rId74"/>
  </p:handoutMasterIdLst>
  <p:sldIdLst>
    <p:sldId id="256" r:id="rId3"/>
    <p:sldId id="324" r:id="rId4"/>
    <p:sldId id="265" r:id="rId5"/>
    <p:sldId id="409" r:id="rId6"/>
    <p:sldId id="266" r:id="rId7"/>
    <p:sldId id="267" r:id="rId8"/>
    <p:sldId id="338" r:id="rId9"/>
    <p:sldId id="326" r:id="rId10"/>
    <p:sldId id="287" r:id="rId11"/>
    <p:sldId id="328" r:id="rId12"/>
    <p:sldId id="268" r:id="rId13"/>
    <p:sldId id="381" r:id="rId14"/>
    <p:sldId id="354" r:id="rId15"/>
    <p:sldId id="410" r:id="rId16"/>
    <p:sldId id="447" r:id="rId17"/>
    <p:sldId id="359" r:id="rId18"/>
    <p:sldId id="450" r:id="rId19"/>
    <p:sldId id="451" r:id="rId20"/>
    <p:sldId id="448" r:id="rId21"/>
    <p:sldId id="356" r:id="rId22"/>
    <p:sldId id="411" r:id="rId23"/>
    <p:sldId id="412" r:id="rId24"/>
    <p:sldId id="415" r:id="rId25"/>
    <p:sldId id="285" r:id="rId26"/>
    <p:sldId id="329" r:id="rId27"/>
    <p:sldId id="418" r:id="rId28"/>
    <p:sldId id="417" r:id="rId29"/>
    <p:sldId id="419" r:id="rId30"/>
    <p:sldId id="420" r:id="rId31"/>
    <p:sldId id="426" r:id="rId32"/>
    <p:sldId id="422" r:id="rId33"/>
    <p:sldId id="423" r:id="rId34"/>
    <p:sldId id="425" r:id="rId35"/>
    <p:sldId id="427" r:id="rId36"/>
    <p:sldId id="332" r:id="rId37"/>
    <p:sldId id="330" r:id="rId38"/>
    <p:sldId id="333" r:id="rId39"/>
    <p:sldId id="432" r:id="rId40"/>
    <p:sldId id="275" r:id="rId41"/>
    <p:sldId id="367" r:id="rId42"/>
    <p:sldId id="373" r:id="rId43"/>
    <p:sldId id="452" r:id="rId44"/>
    <p:sldId id="453" r:id="rId45"/>
    <p:sldId id="430" r:id="rId46"/>
    <p:sldId id="431" r:id="rId47"/>
    <p:sldId id="428" r:id="rId48"/>
    <p:sldId id="392" r:id="rId49"/>
    <p:sldId id="371" r:id="rId50"/>
    <p:sldId id="377" r:id="rId51"/>
    <p:sldId id="372" r:id="rId52"/>
    <p:sldId id="370" r:id="rId53"/>
    <p:sldId id="369" r:id="rId54"/>
    <p:sldId id="368" r:id="rId55"/>
    <p:sldId id="433" r:id="rId56"/>
    <p:sldId id="434" r:id="rId57"/>
    <p:sldId id="454" r:id="rId58"/>
    <p:sldId id="435" r:id="rId59"/>
    <p:sldId id="436" r:id="rId60"/>
    <p:sldId id="437" r:id="rId61"/>
    <p:sldId id="438" r:id="rId62"/>
    <p:sldId id="439" r:id="rId63"/>
    <p:sldId id="397" r:id="rId64"/>
    <p:sldId id="455" r:id="rId65"/>
    <p:sldId id="442" r:id="rId66"/>
    <p:sldId id="440" r:id="rId67"/>
    <p:sldId id="443" r:id="rId68"/>
    <p:sldId id="346" r:id="rId69"/>
    <p:sldId id="348" r:id="rId70"/>
    <p:sldId id="445" r:id="rId71"/>
    <p:sldId id="280"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2" autoAdjust="0"/>
    <p:restoredTop sz="77872" autoAdjust="0"/>
  </p:normalViewPr>
  <p:slideViewPr>
    <p:cSldViewPr>
      <p:cViewPr varScale="1">
        <p:scale>
          <a:sx n="66" d="100"/>
          <a:sy n="66" d="100"/>
        </p:scale>
        <p:origin x="749" y="43"/>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082"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1E8D6B-B3B8-4F6B-9F0E-60BC33B14591}" type="datetimeFigureOut">
              <a:rPr lang="fr-CH" smtClean="0"/>
              <a:t>21.03.2018</a:t>
            </a:fld>
            <a:endParaRPr lang="fr-CH"/>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35973-1901-45F1-AEEC-D6EC25309461}" type="slidenum">
              <a:rPr lang="fr-CH" smtClean="0"/>
              <a:t>‹N°›</a:t>
            </a:fld>
            <a:endParaRPr lang="fr-CH"/>
          </a:p>
        </p:txBody>
      </p:sp>
    </p:spTree>
    <p:extLst>
      <p:ext uri="{BB962C8B-B14F-4D97-AF65-F5344CB8AC3E}">
        <p14:creationId xmlns:p14="http://schemas.microsoft.com/office/powerpoint/2010/main" val="2243907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2895D-7A17-41D1-ACBE-324C1CFD108C}" type="datetimeFigureOut">
              <a:rPr lang="fr-CH" smtClean="0"/>
              <a:pPr/>
              <a:t>21.03.2018</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8EF0B-2A90-4CF5-A45C-9D5F166A38F3}" type="slidenum">
              <a:rPr lang="fr-CH" smtClean="0"/>
              <a:pPr/>
              <a:t>‹N°›</a:t>
            </a:fld>
            <a:endParaRPr lang="fr-CH"/>
          </a:p>
        </p:txBody>
      </p:sp>
    </p:spTree>
    <p:extLst>
      <p:ext uri="{BB962C8B-B14F-4D97-AF65-F5344CB8AC3E}">
        <p14:creationId xmlns:p14="http://schemas.microsoft.com/office/powerpoint/2010/main" val="344679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7C8EF0B-2A90-4CF5-A45C-9D5F166A38F3}" type="slidenum">
              <a:rPr lang="fr-CH" smtClean="0"/>
              <a:pPr/>
              <a:t>1</a:t>
            </a:fld>
            <a:endParaRPr lang="fr-CH"/>
          </a:p>
        </p:txBody>
      </p:sp>
    </p:spTree>
    <p:extLst>
      <p:ext uri="{BB962C8B-B14F-4D97-AF65-F5344CB8AC3E}">
        <p14:creationId xmlns:p14="http://schemas.microsoft.com/office/powerpoint/2010/main" val="364591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baseline="0" smtClean="0"/>
              <a:t>excusés</a:t>
            </a:r>
            <a:endParaRPr lang="fr-CH" baseline="0" dirty="0" smtClean="0"/>
          </a:p>
          <a:p>
            <a:r>
              <a:rPr lang="fr-CH" baseline="0" dirty="0" smtClean="0"/>
              <a:t>	Jean-Marc Peyraud</a:t>
            </a:r>
            <a:endParaRPr lang="fr-CH" dirty="0"/>
          </a:p>
        </p:txBody>
      </p:sp>
      <p:sp>
        <p:nvSpPr>
          <p:cNvPr id="4" name="Espace réservé du numéro de diapositive 3"/>
          <p:cNvSpPr>
            <a:spLocks noGrp="1"/>
          </p:cNvSpPr>
          <p:nvPr>
            <p:ph type="sldNum" sz="quarter" idx="10"/>
          </p:nvPr>
        </p:nvSpPr>
        <p:spPr/>
        <p:txBody>
          <a:bodyPr/>
          <a:lstStyle/>
          <a:p>
            <a:fld id="{E7C8EF0B-2A90-4CF5-A45C-9D5F166A38F3}" type="slidenum">
              <a:rPr lang="fr-CH" smtClean="0"/>
              <a:pPr/>
              <a:t>2</a:t>
            </a:fld>
            <a:endParaRPr lang="fr-CH"/>
          </a:p>
        </p:txBody>
      </p:sp>
    </p:spTree>
    <p:extLst>
      <p:ext uri="{BB962C8B-B14F-4D97-AF65-F5344CB8AC3E}">
        <p14:creationId xmlns:p14="http://schemas.microsoft.com/office/powerpoint/2010/main" val="301691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L’assemblée a été convoquée, conformément à la décision prise en début de législature,</a:t>
            </a:r>
            <a:r>
              <a:rPr lang="fr-CH" baseline="0" dirty="0" smtClean="0"/>
              <a:t> par insertion dans la feuille officielle du 2 Mars , par envoi d’un tout ménage et par affichage au pilier public.</a:t>
            </a:r>
          </a:p>
          <a:p>
            <a:r>
              <a:rPr lang="fr-CH" baseline="0" dirty="0" smtClean="0"/>
              <a:t>Elle peut donc délibérer valablement.</a:t>
            </a:r>
            <a:endParaRPr lang="fr-CH" dirty="0"/>
          </a:p>
        </p:txBody>
      </p:sp>
      <p:sp>
        <p:nvSpPr>
          <p:cNvPr id="4" name="Espace réservé du numéro de diapositive 3"/>
          <p:cNvSpPr>
            <a:spLocks noGrp="1"/>
          </p:cNvSpPr>
          <p:nvPr>
            <p:ph type="sldNum" sz="quarter" idx="10"/>
          </p:nvPr>
        </p:nvSpPr>
        <p:spPr/>
        <p:txBody>
          <a:bodyPr/>
          <a:lstStyle/>
          <a:p>
            <a:fld id="{E7C8EF0B-2A90-4CF5-A45C-9D5F166A38F3}" type="slidenum">
              <a:rPr lang="fr-CH" smtClean="0"/>
              <a:pPr/>
              <a:t>5</a:t>
            </a:fld>
            <a:endParaRPr lang="fr-CH"/>
          </a:p>
        </p:txBody>
      </p:sp>
    </p:spTree>
    <p:extLst>
      <p:ext uri="{BB962C8B-B14F-4D97-AF65-F5344CB8AC3E}">
        <p14:creationId xmlns:p14="http://schemas.microsoft.com/office/powerpoint/2010/main" val="276508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7C8EF0B-2A90-4CF5-A45C-9D5F166A38F3}" type="slidenum">
              <a:rPr lang="fr-CH" smtClean="0"/>
              <a:pPr/>
              <a:t>62</a:t>
            </a:fld>
            <a:endParaRPr lang="fr-CH"/>
          </a:p>
        </p:txBody>
      </p:sp>
    </p:spTree>
    <p:extLst>
      <p:ext uri="{BB962C8B-B14F-4D97-AF65-F5344CB8AC3E}">
        <p14:creationId xmlns:p14="http://schemas.microsoft.com/office/powerpoint/2010/main" val="207042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7C8EF0B-2A90-4CF5-A45C-9D5F166A38F3}" type="slidenum">
              <a:rPr lang="fr-CH" smtClean="0"/>
              <a:pPr/>
              <a:t>63</a:t>
            </a:fld>
            <a:endParaRPr lang="fr-CH"/>
          </a:p>
        </p:txBody>
      </p:sp>
    </p:spTree>
    <p:extLst>
      <p:ext uri="{BB962C8B-B14F-4D97-AF65-F5344CB8AC3E}">
        <p14:creationId xmlns:p14="http://schemas.microsoft.com/office/powerpoint/2010/main" val="318648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7C8EF0B-2A90-4CF5-A45C-9D5F166A38F3}" type="slidenum">
              <a:rPr lang="fr-CH" smtClean="0"/>
              <a:pPr/>
              <a:t>67</a:t>
            </a:fld>
            <a:endParaRPr lang="fr-CH"/>
          </a:p>
        </p:txBody>
      </p:sp>
    </p:spTree>
    <p:extLst>
      <p:ext uri="{BB962C8B-B14F-4D97-AF65-F5344CB8AC3E}">
        <p14:creationId xmlns:p14="http://schemas.microsoft.com/office/powerpoint/2010/main" val="23505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7C8EF0B-2A90-4CF5-A45C-9D5F166A38F3}" type="slidenum">
              <a:rPr lang="fr-CH" smtClean="0"/>
              <a:pPr/>
              <a:t>68</a:t>
            </a:fld>
            <a:endParaRPr lang="fr-CH"/>
          </a:p>
        </p:txBody>
      </p:sp>
    </p:spTree>
    <p:extLst>
      <p:ext uri="{BB962C8B-B14F-4D97-AF65-F5344CB8AC3E}">
        <p14:creationId xmlns:p14="http://schemas.microsoft.com/office/powerpoint/2010/main" val="722997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r>
              <a:rPr lang="fr-FR" smtClean="0"/>
              <a:t>Assemblée du 21 mars 2018</a:t>
            </a:r>
            <a:endParaRPr lang="fr-CH" dirty="0"/>
          </a:p>
        </p:txBody>
      </p:sp>
      <p:sp>
        <p:nvSpPr>
          <p:cNvPr id="5" name="Footer Placeholder 4"/>
          <p:cNvSpPr>
            <a:spLocks noGrp="1"/>
          </p:cNvSpPr>
          <p:nvPr>
            <p:ph type="ftr" sz="quarter" idx="11"/>
          </p:nvPr>
        </p:nvSpPr>
        <p:spPr/>
        <p:txBody>
          <a:bodyPr/>
          <a:lstStyle/>
          <a:p>
            <a:r>
              <a:rPr lang="fr-CH" smtClean="0"/>
              <a:t>Paroisse d'Ependes</a:t>
            </a:r>
            <a:endParaRPr lang="fr-CH" dirty="0"/>
          </a:p>
        </p:txBody>
      </p:sp>
      <p:sp>
        <p:nvSpPr>
          <p:cNvPr id="6" name="Slide Number Placeholder 5"/>
          <p:cNvSpPr>
            <a:spLocks noGrp="1"/>
          </p:cNvSpPr>
          <p:nvPr>
            <p:ph type="sldNum" sz="quarter" idx="12"/>
          </p:nvPr>
        </p:nvSpPr>
        <p:spPr/>
        <p:txBody>
          <a:bodyPr/>
          <a:lstStyle/>
          <a:p>
            <a:fld id="{DB3ED0CF-1D03-44F0-9C2D-70A5C6ADBFE1}" type="slidenum">
              <a:rPr lang="fr-CH" smtClean="0"/>
              <a:pPr/>
              <a:t>‹N°›</a:t>
            </a:fld>
            <a:endParaRPr lang="fr-CH"/>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pic>
        <p:nvPicPr>
          <p:cNvPr id="15" name="Image 14"/>
          <p:cNvPicPr/>
          <p:nvPr userDrawn="1"/>
        </p:nvPicPr>
        <p:blipFill>
          <a:blip r:embed="rId2" cstate="print"/>
          <a:srcRect/>
          <a:stretch>
            <a:fillRect/>
          </a:stretch>
        </p:blipFill>
        <p:spPr bwMode="auto">
          <a:xfrm>
            <a:off x="179512" y="116632"/>
            <a:ext cx="1008112" cy="115212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fr-FR" smtClean="0"/>
              <a:t>Assemblée du 21 mars 2018</a:t>
            </a:r>
            <a:endParaRPr lang="fr-CH" dirty="0"/>
          </a:p>
        </p:txBody>
      </p:sp>
      <p:sp>
        <p:nvSpPr>
          <p:cNvPr id="5" name="Footer Placeholder 4"/>
          <p:cNvSpPr>
            <a:spLocks noGrp="1"/>
          </p:cNvSpPr>
          <p:nvPr>
            <p:ph type="ftr" sz="quarter" idx="11"/>
          </p:nvPr>
        </p:nvSpPr>
        <p:spPr/>
        <p:txBody>
          <a:bodyPr/>
          <a:lstStyle>
            <a:lvl1pPr>
              <a:defRPr/>
            </a:lvl1pPr>
          </a:lstStyle>
          <a:p>
            <a:r>
              <a:rPr lang="fr-CH" smtClean="0"/>
              <a:t>Paroisse d'Ependes</a:t>
            </a:r>
            <a:endParaRPr lang="fr-CH" dirty="0"/>
          </a:p>
        </p:txBody>
      </p:sp>
      <p:sp>
        <p:nvSpPr>
          <p:cNvPr id="6" name="Slide Number Placeholder 5"/>
          <p:cNvSpPr>
            <a:spLocks noGrp="1"/>
          </p:cNvSpPr>
          <p:nvPr>
            <p:ph type="sldNum" sz="quarter" idx="12"/>
          </p:nvPr>
        </p:nvSpPr>
        <p:spPr/>
        <p:txBody>
          <a:bodyPr/>
          <a:lstStyle/>
          <a:p>
            <a:fld id="{DB3ED0CF-1D03-44F0-9C2D-70A5C6ADBFE1}" type="slidenum">
              <a:rPr lang="fr-CH" smtClean="0"/>
              <a:pPr/>
              <a:t>‹N°›</a:t>
            </a:fld>
            <a:endParaRPr lang="fr-CH"/>
          </a:p>
        </p:txBody>
      </p:sp>
      <p:sp>
        <p:nvSpPr>
          <p:cNvPr id="8" name="Title 7"/>
          <p:cNvSpPr>
            <a:spLocks noGrp="1"/>
          </p:cNvSpPr>
          <p:nvPr>
            <p:ph type="title"/>
          </p:nvPr>
        </p:nvSpPr>
        <p:spPr>
          <a:xfrm>
            <a:off x="1331640" y="116632"/>
            <a:ext cx="7344816" cy="1152128"/>
          </a:xfrm>
        </p:spPr>
        <p:txBody>
          <a:bodyPr/>
          <a:lstStyle/>
          <a:p>
            <a:r>
              <a:rPr lang="fr-FR" dirty="0" smtClean="0"/>
              <a:t>Modifiez le style du titre</a:t>
            </a:r>
            <a:endParaRPr lang="en-US" dirty="0"/>
          </a:p>
        </p:txBody>
      </p:sp>
      <p:sp>
        <p:nvSpPr>
          <p:cNvPr id="10" name="Content Placeholder 9"/>
          <p:cNvSpPr>
            <a:spLocks noGrp="1"/>
          </p:cNvSpPr>
          <p:nvPr>
            <p:ph sz="quarter" idx="13"/>
          </p:nvPr>
        </p:nvSpPr>
        <p:spPr>
          <a:xfrm>
            <a:off x="395536" y="1484784"/>
            <a:ext cx="8280920" cy="432048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868144" y="6172200"/>
            <a:ext cx="2818656" cy="365125"/>
          </a:xfrm>
        </p:spPr>
        <p:txBody>
          <a:bodyPr/>
          <a:lstStyle/>
          <a:p>
            <a:r>
              <a:rPr lang="fr-FR" smtClean="0"/>
              <a:t>Assemblée du 21 mars 2018</a:t>
            </a:r>
            <a:endParaRPr lang="fr-CH" dirty="0"/>
          </a:p>
        </p:txBody>
      </p:sp>
      <p:sp>
        <p:nvSpPr>
          <p:cNvPr id="6" name="Footer Placeholder 5"/>
          <p:cNvSpPr>
            <a:spLocks noGrp="1"/>
          </p:cNvSpPr>
          <p:nvPr>
            <p:ph type="ftr" sz="quarter" idx="11"/>
          </p:nvPr>
        </p:nvSpPr>
        <p:spPr/>
        <p:txBody>
          <a:bodyPr/>
          <a:lstStyle>
            <a:lvl1pPr>
              <a:defRPr/>
            </a:lvl1pPr>
          </a:lstStyle>
          <a:p>
            <a:r>
              <a:rPr lang="fr-CH" smtClean="0"/>
              <a:t>Paroisse d'Ependes</a:t>
            </a:r>
            <a:endParaRPr lang="fr-CH" dirty="0"/>
          </a:p>
        </p:txBody>
      </p:sp>
      <p:sp>
        <p:nvSpPr>
          <p:cNvPr id="7" name="Slide Number Placeholder 6"/>
          <p:cNvSpPr>
            <a:spLocks noGrp="1"/>
          </p:cNvSpPr>
          <p:nvPr>
            <p:ph type="sldNum" sz="quarter" idx="12"/>
          </p:nvPr>
        </p:nvSpPr>
        <p:spPr/>
        <p:txBody>
          <a:bodyPr/>
          <a:lstStyle/>
          <a:p>
            <a:fld id="{DB3ED0CF-1D03-44F0-9C2D-70A5C6ADBFE1}" type="slidenum">
              <a:rPr lang="fr-CH" smtClean="0"/>
              <a:pPr/>
              <a:t>‹N°›</a:t>
            </a:fld>
            <a:endParaRPr lang="fr-CH"/>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r>
              <a:rPr lang="fr-FR" smtClean="0"/>
              <a:t>Assemblée du 21 mars 2018</a:t>
            </a:r>
            <a:endParaRPr lang="fr-CH" dirty="0"/>
          </a:p>
        </p:txBody>
      </p:sp>
      <p:sp>
        <p:nvSpPr>
          <p:cNvPr id="8" name="Footer Placeholder 7"/>
          <p:cNvSpPr>
            <a:spLocks noGrp="1"/>
          </p:cNvSpPr>
          <p:nvPr>
            <p:ph type="ftr" sz="quarter" idx="11"/>
          </p:nvPr>
        </p:nvSpPr>
        <p:spPr/>
        <p:txBody>
          <a:bodyPr/>
          <a:lstStyle/>
          <a:p>
            <a:r>
              <a:rPr lang="fr-CH" smtClean="0"/>
              <a:t>Paroisse d'Ependes</a:t>
            </a:r>
            <a:endParaRPr lang="fr-CH"/>
          </a:p>
        </p:txBody>
      </p:sp>
      <p:sp>
        <p:nvSpPr>
          <p:cNvPr id="9" name="Slide Number Placeholder 8"/>
          <p:cNvSpPr>
            <a:spLocks noGrp="1"/>
          </p:cNvSpPr>
          <p:nvPr>
            <p:ph type="sldNum" sz="quarter" idx="12"/>
          </p:nvPr>
        </p:nvSpPr>
        <p:spPr/>
        <p:txBody>
          <a:bodyPr/>
          <a:lstStyle/>
          <a:p>
            <a:fld id="{DB3ED0CF-1D03-44F0-9C2D-70A5C6ADBFE1}" type="slidenum">
              <a:rPr lang="fr-CH" smtClean="0"/>
              <a:pPr/>
              <a:t>‹N°›</a:t>
            </a:fld>
            <a:endParaRPr lang="fr-CH"/>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r>
              <a:rPr lang="fr-FR" dirty="0"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‹N°›</a:t>
            </a:fld>
            <a:endParaRPr lang="fr-CH">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pic>
        <p:nvPicPr>
          <p:cNvPr id="15" name="Image 14"/>
          <p:cNvPicPr/>
          <p:nvPr userDrawn="1"/>
        </p:nvPicPr>
        <p:blipFill>
          <a:blip r:embed="rId2" cstate="print"/>
          <a:srcRect/>
          <a:stretch>
            <a:fillRect/>
          </a:stretch>
        </p:blipFill>
        <p:spPr bwMode="auto">
          <a:xfrm>
            <a:off x="179512" y="116632"/>
            <a:ext cx="1008112" cy="1152128"/>
          </a:xfrm>
          <a:prstGeom prst="rect">
            <a:avLst/>
          </a:prstGeom>
          <a:noFill/>
          <a:ln w="9525">
            <a:noFill/>
            <a:miter lim="800000"/>
            <a:headEnd/>
            <a:tailEnd/>
          </a:ln>
        </p:spPr>
      </p:pic>
    </p:spTree>
    <p:extLst>
      <p:ext uri="{BB962C8B-B14F-4D97-AF65-F5344CB8AC3E}">
        <p14:creationId xmlns:p14="http://schemas.microsoft.com/office/powerpoint/2010/main" val="25153176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fr-FR" dirty="0"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‹N°›</a:t>
            </a:fld>
            <a:endParaRPr lang="fr-CH">
              <a:solidFill>
                <a:prstClr val="black">
                  <a:lumMod val="50000"/>
                  <a:lumOff val="50000"/>
                </a:prstClr>
              </a:solidFill>
            </a:endParaRPr>
          </a:p>
        </p:txBody>
      </p:sp>
      <p:sp>
        <p:nvSpPr>
          <p:cNvPr id="8" name="Title 7"/>
          <p:cNvSpPr>
            <a:spLocks noGrp="1"/>
          </p:cNvSpPr>
          <p:nvPr>
            <p:ph type="title"/>
          </p:nvPr>
        </p:nvSpPr>
        <p:spPr>
          <a:xfrm>
            <a:off x="1331640" y="116632"/>
            <a:ext cx="7344816" cy="1152128"/>
          </a:xfrm>
        </p:spPr>
        <p:txBody>
          <a:bodyPr/>
          <a:lstStyle/>
          <a:p>
            <a:r>
              <a:rPr lang="fr-FR" dirty="0" smtClean="0"/>
              <a:t>Modifiez le style du titre</a:t>
            </a:r>
            <a:endParaRPr lang="en-US" dirty="0"/>
          </a:p>
        </p:txBody>
      </p:sp>
      <p:sp>
        <p:nvSpPr>
          <p:cNvPr id="10" name="Content Placeholder 9"/>
          <p:cNvSpPr>
            <a:spLocks noGrp="1"/>
          </p:cNvSpPr>
          <p:nvPr>
            <p:ph sz="quarter" idx="13"/>
          </p:nvPr>
        </p:nvSpPr>
        <p:spPr>
          <a:xfrm>
            <a:off x="395536" y="1484784"/>
            <a:ext cx="8280920" cy="432048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27239477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868144" y="6172200"/>
            <a:ext cx="2818656" cy="365125"/>
          </a:xfrm>
        </p:spPr>
        <p:txBody>
          <a:bodyPr/>
          <a:lstStyle/>
          <a:p>
            <a:r>
              <a:rPr lang="fr-FR" dirty="0"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lvl1pPr>
              <a:defRPr/>
            </a:lvl1p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‹N°›</a:t>
            </a:fld>
            <a:endParaRPr lang="fr-CH">
              <a:solidFill>
                <a:prstClr val="black">
                  <a:lumMod val="50000"/>
                  <a:lumOff val="50000"/>
                </a:prstClr>
              </a:solidFill>
            </a:endParaRP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0515658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r>
              <a:rPr lang="fr-FR" dirty="0"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fr-CH" smtClean="0">
                <a:solidFill>
                  <a:prstClr val="black">
                    <a:lumMod val="50000"/>
                    <a:lumOff val="50000"/>
                  </a:prstClr>
                </a:solidFill>
              </a:rPr>
              <a:t>Paroisse d'Ependes</a:t>
            </a:r>
            <a:endParaRPr lang="fr-CH">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‹N°›</a:t>
            </a:fld>
            <a:endParaRPr lang="fr-CH">
              <a:solidFill>
                <a:prstClr val="black">
                  <a:lumMod val="50000"/>
                  <a:lumOff val="50000"/>
                </a:prstClr>
              </a:solidFill>
            </a:endParaRPr>
          </a:p>
        </p:txBody>
      </p:sp>
      <p:sp>
        <p:nvSpPr>
          <p:cNvPr id="10" name="Title 9"/>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36878096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6168"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1143000" y="732260"/>
            <a:ext cx="7173416"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fr-FR" smtClean="0"/>
              <a:t>Assemblée du 21 mars 2018</a:t>
            </a:r>
            <a:endParaRPr lang="fr-CH"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fr-CH" smtClean="0"/>
              <a:t>Paroisse d'Ependes</a:t>
            </a:r>
            <a:endParaRPr lang="fr-CH" dirty="0"/>
          </a:p>
        </p:txBody>
      </p:sp>
      <p:sp>
        <p:nvSpPr>
          <p:cNvPr id="6" name="Slide Number Placeholder 5"/>
          <p:cNvSpPr>
            <a:spLocks noGrp="1"/>
          </p:cNvSpPr>
          <p:nvPr>
            <p:ph type="sldNum" sz="quarter" idx="4"/>
          </p:nvPr>
        </p:nvSpPr>
        <p:spPr>
          <a:xfrm>
            <a:off x="3810000" y="6172200"/>
            <a:ext cx="1554088"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B3ED0CF-1D03-44F0-9C2D-70A5C6ADBFE1}" type="slidenum">
              <a:rPr lang="fr-CH" smtClean="0"/>
              <a:pPr/>
              <a:t>‹N°›</a:t>
            </a:fld>
            <a:endParaRPr lang="fr-CH"/>
          </a:p>
        </p:txBody>
      </p:sp>
      <p:pic>
        <p:nvPicPr>
          <p:cNvPr id="12" name="Image 11"/>
          <p:cNvPicPr/>
          <p:nvPr userDrawn="1"/>
        </p:nvPicPr>
        <p:blipFill>
          <a:blip r:embed="rId6" cstate="print"/>
          <a:srcRect/>
          <a:stretch>
            <a:fillRect/>
          </a:stretch>
        </p:blipFill>
        <p:spPr bwMode="auto">
          <a:xfrm>
            <a:off x="107504" y="116632"/>
            <a:ext cx="1008112" cy="115212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Lst>
  <p:timing>
    <p:tnLst>
      <p:par>
        <p:cTn id="1" dur="indefinite" restart="never" nodeType="tmRoot"/>
      </p:par>
    </p:tnLst>
  </p:timing>
  <p:hf hdr="0"/>
  <p:txStyles>
    <p:title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96168"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1143000" y="732260"/>
            <a:ext cx="7173416"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fr-FR" dirty="0" smtClean="0">
                <a:solidFill>
                  <a:prstClr val="black">
                    <a:lumMod val="50000"/>
                    <a:lumOff val="50000"/>
                  </a:prstClr>
                </a:solidFill>
              </a:rPr>
              <a:t>Assemblé du 21 mars 2018</a:t>
            </a:r>
            <a:endParaRPr lang="fr-CH" dirty="0">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554088"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B3ED0CF-1D03-44F0-9C2D-70A5C6ADBFE1}" type="slidenum">
              <a:rPr lang="fr-CH" smtClean="0">
                <a:solidFill>
                  <a:prstClr val="black">
                    <a:lumMod val="50000"/>
                    <a:lumOff val="50000"/>
                  </a:prstClr>
                </a:solidFill>
              </a:rPr>
              <a:pPr/>
              <a:t>‹N°›</a:t>
            </a:fld>
            <a:endParaRPr lang="fr-CH">
              <a:solidFill>
                <a:prstClr val="black">
                  <a:lumMod val="50000"/>
                  <a:lumOff val="50000"/>
                </a:prstClr>
              </a:solidFill>
            </a:endParaRPr>
          </a:p>
        </p:txBody>
      </p:sp>
      <p:pic>
        <p:nvPicPr>
          <p:cNvPr id="12" name="Image 11"/>
          <p:cNvPicPr/>
          <p:nvPr userDrawn="1"/>
        </p:nvPicPr>
        <p:blipFill>
          <a:blip r:embed="rId6" cstate="print"/>
          <a:srcRect/>
          <a:stretch>
            <a:fillRect/>
          </a:stretch>
        </p:blipFill>
        <p:spPr bwMode="auto">
          <a:xfrm>
            <a:off x="107504" y="116632"/>
            <a:ext cx="1008112" cy="1152128"/>
          </a:xfrm>
          <a:prstGeom prst="rect">
            <a:avLst/>
          </a:prstGeom>
          <a:noFill/>
          <a:ln w="9525">
            <a:noFill/>
            <a:miter lim="800000"/>
            <a:headEnd/>
            <a:tailEnd/>
          </a:ln>
        </p:spPr>
      </p:pic>
    </p:spTree>
    <p:extLst>
      <p:ext uri="{BB962C8B-B14F-4D97-AF65-F5344CB8AC3E}">
        <p14:creationId xmlns:p14="http://schemas.microsoft.com/office/powerpoint/2010/main" val="33477675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iming>
    <p:tnLst>
      <p:par>
        <p:cTn id="1" dur="indefinite" restart="never" nodeType="tmRoot"/>
      </p:par>
    </p:tnLst>
  </p:timing>
  <p:hf hdr="0"/>
  <p:txStyles>
    <p:title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87624" y="4077072"/>
            <a:ext cx="6696743" cy="882119"/>
          </a:xfrm>
        </p:spPr>
        <p:txBody>
          <a:bodyPr>
            <a:noAutofit/>
          </a:bodyPr>
          <a:lstStyle/>
          <a:p>
            <a:pPr algn="ctr"/>
            <a:r>
              <a:rPr lang="fr-CH" sz="2800" i="1" dirty="0" smtClean="0"/>
              <a:t>Le conseil de paroisse vous souhaite la plus cordiale </a:t>
            </a:r>
            <a:r>
              <a:rPr lang="fr-CH" sz="3600" b="1" i="1" dirty="0" smtClean="0">
                <a:solidFill>
                  <a:schemeClr val="bg2">
                    <a:lumMod val="50000"/>
                  </a:schemeClr>
                </a:solidFill>
              </a:rPr>
              <a:t>bienvenue </a:t>
            </a:r>
            <a:r>
              <a:rPr lang="fr-CH" sz="2800" i="1" dirty="0" smtClean="0"/>
              <a:t>et vous remercie de se joindre à lui pour mener à bien les affaires de la paroisse.</a:t>
            </a:r>
            <a:endParaRPr lang="fr-CH" sz="2800" i="1" dirty="0"/>
          </a:p>
        </p:txBody>
      </p:sp>
      <p:sp>
        <p:nvSpPr>
          <p:cNvPr id="2" name="Titre 1"/>
          <p:cNvSpPr>
            <a:spLocks noGrp="1"/>
          </p:cNvSpPr>
          <p:nvPr>
            <p:ph type="ctrTitle"/>
          </p:nvPr>
        </p:nvSpPr>
        <p:spPr>
          <a:xfrm>
            <a:off x="395536" y="116632"/>
            <a:ext cx="7920880" cy="1793167"/>
          </a:xfrm>
        </p:spPr>
        <p:txBody>
          <a:bodyPr/>
          <a:lstStyle/>
          <a:p>
            <a:pPr algn="ctr"/>
            <a:r>
              <a:rPr lang="fr-CH" sz="4000" dirty="0" smtClean="0"/>
              <a:t>Assemblée Paroissiale</a:t>
            </a:r>
            <a:br>
              <a:rPr lang="fr-CH" sz="4000" dirty="0" smtClean="0"/>
            </a:br>
            <a:r>
              <a:rPr lang="fr-CH" sz="4000" dirty="0" smtClean="0"/>
              <a:t>du 21 mars 2018</a:t>
            </a:r>
            <a:endParaRPr lang="fr-CH" sz="4000" dirty="0"/>
          </a:p>
        </p:txBody>
      </p:sp>
      <p:sp>
        <p:nvSpPr>
          <p:cNvPr id="4" name="Espace réservé de la date 3"/>
          <p:cNvSpPr>
            <a:spLocks noGrp="1"/>
          </p:cNvSpPr>
          <p:nvPr>
            <p:ph type="dt" sz="half" idx="10"/>
          </p:nvPr>
        </p:nvSpPr>
        <p:spPr/>
        <p:txBody>
          <a:bodyPr/>
          <a:lstStyle/>
          <a:p>
            <a:r>
              <a:rPr lang="fr-FR" smtClean="0"/>
              <a:t>Assemblée du 21 mars 2018</a:t>
            </a:r>
            <a:endParaRPr lang="fr-CH" dirty="0"/>
          </a:p>
        </p:txBody>
      </p:sp>
      <p:sp>
        <p:nvSpPr>
          <p:cNvPr id="5" name="Espace réservé du pied de page 4"/>
          <p:cNvSpPr>
            <a:spLocks noGrp="1"/>
          </p:cNvSpPr>
          <p:nvPr>
            <p:ph type="ftr" sz="quarter" idx="11"/>
          </p:nvPr>
        </p:nvSpPr>
        <p:spPr/>
        <p:txBody>
          <a:bodyPr/>
          <a:lstStyle/>
          <a:p>
            <a:r>
              <a:rPr lang="fr-CH" smtClean="0"/>
              <a:t>Paroisse d'Ependes</a:t>
            </a:r>
            <a:endParaRPr lang="fr-CH" dirty="0"/>
          </a:p>
        </p:txBody>
      </p:sp>
      <p:sp>
        <p:nvSpPr>
          <p:cNvPr id="6" name="Espace réservé du numéro de diapositive 5"/>
          <p:cNvSpPr>
            <a:spLocks noGrp="1"/>
          </p:cNvSpPr>
          <p:nvPr>
            <p:ph type="sldNum" sz="quarter" idx="12"/>
          </p:nvPr>
        </p:nvSpPr>
        <p:spPr/>
        <p:txBody>
          <a:bodyPr/>
          <a:lstStyle/>
          <a:p>
            <a:fld id="{DB3ED0CF-1D03-44F0-9C2D-70A5C6ADBFE1}" type="slidenum">
              <a:rPr lang="fr-CH" smtClean="0"/>
              <a:pPr/>
              <a:t>1</a:t>
            </a:fld>
            <a:endParaRPr lang="fr-CH"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65" y="1775594"/>
            <a:ext cx="8100392" cy="2176938"/>
          </a:xfrm>
          <a:prstGeom prst="rect">
            <a:avLst/>
          </a:prstGeom>
        </p:spPr>
      </p:pic>
    </p:spTree>
    <p:extLst>
      <p:ext uri="{BB962C8B-B14F-4D97-AF65-F5344CB8AC3E}">
        <p14:creationId xmlns:p14="http://schemas.microsoft.com/office/powerpoint/2010/main" val="6582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10</a:t>
            </a:fld>
            <a:endParaRPr lang="fr-CH"/>
          </a:p>
        </p:txBody>
      </p:sp>
      <p:sp>
        <p:nvSpPr>
          <p:cNvPr id="5" name="Titre 4"/>
          <p:cNvSpPr>
            <a:spLocks noGrp="1"/>
          </p:cNvSpPr>
          <p:nvPr>
            <p:ph type="title"/>
          </p:nvPr>
        </p:nvSpPr>
        <p:spPr/>
        <p:txBody>
          <a:bodyPr/>
          <a:lstStyle/>
          <a:p>
            <a:pPr marL="502920" indent="-457200"/>
            <a:r>
              <a:rPr lang="fr-FR" sz="4800" dirty="0" smtClean="0"/>
              <a:t>2 -Procès-verbal </a:t>
            </a:r>
            <a:r>
              <a:rPr lang="fr-FR" sz="4800" dirty="0"/>
              <a:t>de la dernière assemblée</a:t>
            </a:r>
          </a:p>
        </p:txBody>
      </p:sp>
      <p:sp>
        <p:nvSpPr>
          <p:cNvPr id="6" name="Espace réservé du contenu 5"/>
          <p:cNvSpPr>
            <a:spLocks noGrp="1"/>
          </p:cNvSpPr>
          <p:nvPr>
            <p:ph sz="quarter" idx="13"/>
          </p:nvPr>
        </p:nvSpPr>
        <p:spPr>
          <a:xfrm>
            <a:off x="395536" y="2204864"/>
            <a:ext cx="8280920" cy="3600400"/>
          </a:xfrm>
        </p:spPr>
        <p:txBody>
          <a:bodyPr/>
          <a:lstStyle/>
          <a:p>
            <a:r>
              <a:rPr lang="fr-CH" dirty="0" smtClean="0">
                <a:solidFill>
                  <a:schemeClr val="bg1">
                    <a:lumMod val="75000"/>
                  </a:schemeClr>
                </a:solidFill>
              </a:rPr>
              <a:t>Le procès-verbal a été mis à disposition des paroissiens</a:t>
            </a:r>
          </a:p>
          <a:p>
            <a:endParaRPr lang="fr-CH" dirty="0">
              <a:solidFill>
                <a:schemeClr val="bg1">
                  <a:lumMod val="75000"/>
                </a:schemeClr>
              </a:solidFill>
            </a:endParaRPr>
          </a:p>
          <a:p>
            <a:r>
              <a:rPr lang="fr-CH" dirty="0" smtClean="0">
                <a:solidFill>
                  <a:schemeClr val="bg1">
                    <a:lumMod val="75000"/>
                  </a:schemeClr>
                </a:solidFill>
              </a:rPr>
              <a:t>Rappel des divers</a:t>
            </a:r>
          </a:p>
          <a:p>
            <a:endParaRPr lang="fr-CH" dirty="0" smtClean="0"/>
          </a:p>
          <a:p>
            <a:r>
              <a:rPr lang="fr-CH" dirty="0">
                <a:solidFill>
                  <a:schemeClr val="bg1">
                    <a:lumMod val="75000"/>
                  </a:schemeClr>
                </a:solidFill>
              </a:rPr>
              <a:t>Questions, remarques</a:t>
            </a:r>
          </a:p>
          <a:p>
            <a:endParaRPr lang="fr-CH" dirty="0" smtClean="0"/>
          </a:p>
          <a:p>
            <a:r>
              <a:rPr lang="fr-CH" sz="2800" dirty="0"/>
              <a:t>Approbation du PV</a:t>
            </a:r>
          </a:p>
        </p:txBody>
      </p:sp>
    </p:spTree>
    <p:extLst>
      <p:ext uri="{BB962C8B-B14F-4D97-AF65-F5344CB8AC3E}">
        <p14:creationId xmlns:p14="http://schemas.microsoft.com/office/powerpoint/2010/main" val="165002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11</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395536" y="1484784"/>
            <a:ext cx="8280920" cy="4687416"/>
          </a:xfrm>
          <a:ln>
            <a:noFill/>
          </a:ln>
        </p:spPr>
        <p:txBody>
          <a:bodyPr>
            <a:normAutofit/>
          </a:bodyPr>
          <a:lstStyle/>
          <a:p>
            <a:pPr lvl="0"/>
            <a:endParaRPr lang="fr-FR" sz="2800" dirty="0" smtClean="0"/>
          </a:p>
          <a:p>
            <a:pPr lvl="0"/>
            <a:r>
              <a:rPr lang="fr-FR" sz="2800" dirty="0" smtClean="0"/>
              <a:t>Remplacement de Christiane au </a:t>
            </a:r>
            <a:r>
              <a:rPr lang="fr-FR" sz="2800" dirty="0"/>
              <a:t>conseil  </a:t>
            </a:r>
            <a:endParaRPr lang="fr-FR" sz="2800" dirty="0" smtClean="0"/>
          </a:p>
          <a:p>
            <a:pPr lvl="0"/>
            <a:r>
              <a:rPr lang="fr-FR" sz="2800" dirty="0" smtClean="0"/>
              <a:t>Elections du 4 mars pour la période 18 - 23</a:t>
            </a:r>
            <a:endParaRPr lang="fr-CH" sz="2800" dirty="0"/>
          </a:p>
          <a:p>
            <a:pPr lvl="0"/>
            <a:r>
              <a:rPr lang="fr-FR" sz="2800" dirty="0" smtClean="0"/>
              <a:t>Avancement des travaux à </a:t>
            </a:r>
            <a:r>
              <a:rPr lang="fr-FR" sz="2800" dirty="0"/>
              <a:t>la </a:t>
            </a:r>
            <a:r>
              <a:rPr lang="fr-FR" sz="2800" dirty="0" smtClean="0"/>
              <a:t>cure</a:t>
            </a:r>
          </a:p>
          <a:p>
            <a:pPr lvl="0"/>
            <a:r>
              <a:rPr lang="fr-CH" sz="2800" dirty="0" smtClean="0"/>
              <a:t>Aménagement du chœur de l’église</a:t>
            </a:r>
            <a:endParaRPr lang="fr-CH" sz="2800" dirty="0"/>
          </a:p>
          <a:p>
            <a:pPr lvl="0"/>
            <a:r>
              <a:rPr lang="fr-CH" sz="2800" dirty="0" smtClean="0"/>
              <a:t>Croix de mission</a:t>
            </a:r>
            <a:endParaRPr lang="fr-CH" sz="2800" dirty="0"/>
          </a:p>
          <a:p>
            <a:pPr lvl="0"/>
            <a:r>
              <a:rPr lang="fr-FR" sz="2800" dirty="0"/>
              <a:t>Sorties d'Église </a:t>
            </a:r>
            <a:endParaRPr lang="fr-CH" sz="2800" dirty="0"/>
          </a:p>
        </p:txBody>
      </p:sp>
    </p:spTree>
    <p:extLst>
      <p:ext uri="{BB962C8B-B14F-4D97-AF65-F5344CB8AC3E}">
        <p14:creationId xmlns:p14="http://schemas.microsoft.com/office/powerpoint/2010/main" val="41529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6">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6">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6">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6">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999"/>
                                          </p:stCondLst>
                                        </p:cTn>
                                        <p:tgtEl>
                                          <p:spTgt spid="6">
                                            <p:txEl>
                                              <p:pRg st="5" end="5"/>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0"/>
                                  </p:stCondLst>
                                  <p:childTnLst>
                                    <p:set>
                                      <p:cBhvr>
                                        <p:cTn id="21" dur="1" fill="hold">
                                          <p:stCondLst>
                                            <p:cond delay="999"/>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12</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395536" y="1484784"/>
            <a:ext cx="8280920" cy="4687416"/>
          </a:xfrm>
          <a:ln>
            <a:noFill/>
          </a:ln>
        </p:spPr>
        <p:txBody>
          <a:bodyPr>
            <a:normAutofit/>
          </a:bodyPr>
          <a:lstStyle/>
          <a:p>
            <a:pPr lvl="0"/>
            <a:endParaRPr lang="fr-FR" sz="2800" dirty="0" smtClean="0"/>
          </a:p>
          <a:p>
            <a:pPr marL="45720" lvl="0" indent="0">
              <a:buNone/>
            </a:pPr>
            <a:r>
              <a:rPr lang="fr-FR" sz="3600" b="1" dirty="0"/>
              <a:t>Remplacement de </a:t>
            </a:r>
            <a:r>
              <a:rPr lang="fr-FR" sz="3600" b="1" dirty="0" smtClean="0"/>
              <a:t>Christiane Horner </a:t>
            </a:r>
            <a:r>
              <a:rPr lang="fr-FR" sz="3600" b="1" dirty="0"/>
              <a:t>au conseil  </a:t>
            </a:r>
            <a:endParaRPr lang="fr-FR" sz="3600" b="1" dirty="0" smtClean="0"/>
          </a:p>
          <a:p>
            <a:pPr lvl="1"/>
            <a:r>
              <a:rPr lang="fr-FR" sz="3200" dirty="0" smtClean="0"/>
              <a:t>Madame Jacinthe Clément a rejoint le conseil le 24 mai 2017</a:t>
            </a:r>
          </a:p>
          <a:p>
            <a:pPr lvl="1"/>
            <a:r>
              <a:rPr lang="fr-FR" sz="3200" dirty="0" smtClean="0"/>
              <a:t>Le 18 janvier 2018 elle nous a fait part de sa démission avec effet immédiat </a:t>
            </a:r>
            <a:endParaRPr lang="fr-FR" sz="3200" dirty="0"/>
          </a:p>
        </p:txBody>
      </p:sp>
    </p:spTree>
    <p:extLst>
      <p:ext uri="{BB962C8B-B14F-4D97-AF65-F5344CB8AC3E}">
        <p14:creationId xmlns:p14="http://schemas.microsoft.com/office/powerpoint/2010/main" val="241438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13</a:t>
            </a:fld>
            <a:endParaRPr lang="fr-CH"/>
          </a:p>
        </p:txBody>
      </p:sp>
      <p:sp>
        <p:nvSpPr>
          <p:cNvPr id="5" name="Titre 4"/>
          <p:cNvSpPr>
            <a:spLocks noGrp="1"/>
          </p:cNvSpPr>
          <p:nvPr>
            <p:ph type="title"/>
          </p:nvPr>
        </p:nvSpPr>
        <p:spPr>
          <a:xfrm>
            <a:off x="1341984" y="116632"/>
            <a:ext cx="7344816" cy="1152128"/>
          </a:xfrm>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405880" y="1849909"/>
            <a:ext cx="8280920" cy="4687416"/>
          </a:xfrm>
          <a:ln>
            <a:noFill/>
          </a:ln>
        </p:spPr>
        <p:txBody>
          <a:bodyPr>
            <a:normAutofit/>
          </a:bodyPr>
          <a:lstStyle/>
          <a:p>
            <a:pPr marL="45720" lvl="0" indent="0">
              <a:buNone/>
            </a:pPr>
            <a:r>
              <a:rPr lang="fr-FR" sz="3600" b="1" dirty="0" smtClean="0"/>
              <a:t>Elections pour </a:t>
            </a:r>
            <a:r>
              <a:rPr lang="fr-FR" sz="3600" b="1" dirty="0"/>
              <a:t>la période </a:t>
            </a:r>
            <a:r>
              <a:rPr lang="fr-FR" sz="3600" b="1" dirty="0" smtClean="0"/>
              <a:t>2018 – 23</a:t>
            </a:r>
          </a:p>
          <a:p>
            <a:pPr marL="45720" lvl="0" indent="0">
              <a:buNone/>
            </a:pPr>
            <a:r>
              <a:rPr lang="fr-FR" sz="3600" b="1" dirty="0"/>
              <a:t>	</a:t>
            </a:r>
            <a:r>
              <a:rPr lang="fr-FR" sz="3200" dirty="0" smtClean="0"/>
              <a:t>Les quatre membres actuels</a:t>
            </a:r>
          </a:p>
          <a:p>
            <a:pPr lvl="4"/>
            <a:r>
              <a:rPr lang="fr-FR" sz="2800" dirty="0" smtClean="0"/>
              <a:t>François Clément</a:t>
            </a:r>
          </a:p>
          <a:p>
            <a:pPr lvl="4"/>
            <a:r>
              <a:rPr lang="fr-FR" sz="2800" dirty="0" smtClean="0"/>
              <a:t>Jean-Marc Clément</a:t>
            </a:r>
          </a:p>
          <a:p>
            <a:pPr lvl="4"/>
            <a:r>
              <a:rPr lang="fr-FR" sz="2800" dirty="0" smtClean="0"/>
              <a:t>Esther Schär</a:t>
            </a:r>
          </a:p>
          <a:p>
            <a:pPr lvl="4"/>
            <a:r>
              <a:rPr lang="fr-FR" sz="2800" dirty="0" smtClean="0"/>
              <a:t>René Sonney</a:t>
            </a:r>
            <a:endParaRPr lang="fr-CH" sz="2800" dirty="0"/>
          </a:p>
          <a:p>
            <a:pPr marL="895350" lvl="4" indent="0">
              <a:buNone/>
            </a:pPr>
            <a:r>
              <a:rPr lang="fr-CH" sz="3200" dirty="0" smtClean="0"/>
              <a:t>poursuivent leur mandat</a:t>
            </a:r>
            <a:endParaRPr lang="fr-FR" sz="3200" dirty="0" smtClean="0"/>
          </a:p>
        </p:txBody>
      </p:sp>
    </p:spTree>
    <p:extLst>
      <p:ext uri="{BB962C8B-B14F-4D97-AF65-F5344CB8AC3E}">
        <p14:creationId xmlns:p14="http://schemas.microsoft.com/office/powerpoint/2010/main" val="424012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14</a:t>
            </a:fld>
            <a:endParaRPr lang="fr-CH"/>
          </a:p>
        </p:txBody>
      </p:sp>
      <p:sp>
        <p:nvSpPr>
          <p:cNvPr id="5" name="Titre 4"/>
          <p:cNvSpPr>
            <a:spLocks noGrp="1"/>
          </p:cNvSpPr>
          <p:nvPr>
            <p:ph type="title"/>
          </p:nvPr>
        </p:nvSpPr>
        <p:spPr>
          <a:xfrm>
            <a:off x="1341984" y="116632"/>
            <a:ext cx="7344816" cy="1152128"/>
          </a:xfrm>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405880" y="1849909"/>
            <a:ext cx="8280920" cy="4687416"/>
          </a:xfrm>
          <a:ln>
            <a:noFill/>
          </a:ln>
        </p:spPr>
        <p:txBody>
          <a:bodyPr>
            <a:normAutofit/>
          </a:bodyPr>
          <a:lstStyle/>
          <a:p>
            <a:pPr marL="45720" lvl="0" indent="0">
              <a:buNone/>
            </a:pPr>
            <a:r>
              <a:rPr lang="fr-FR" sz="3600" b="1" dirty="0" smtClean="0"/>
              <a:t>Elections pour </a:t>
            </a:r>
            <a:r>
              <a:rPr lang="fr-FR" sz="3600" b="1" dirty="0"/>
              <a:t>la période </a:t>
            </a:r>
            <a:r>
              <a:rPr lang="fr-FR" sz="3600" b="1" dirty="0" smtClean="0"/>
              <a:t>2018 – 23</a:t>
            </a:r>
          </a:p>
          <a:p>
            <a:pPr marL="45720" lvl="0" indent="0">
              <a:buNone/>
            </a:pPr>
            <a:r>
              <a:rPr lang="fr-FR" sz="3600" b="1" dirty="0"/>
              <a:t>	</a:t>
            </a:r>
            <a:r>
              <a:rPr lang="fr-CH" sz="3200" dirty="0" smtClean="0"/>
              <a:t>et pour compléter le conseil, </a:t>
            </a:r>
          </a:p>
          <a:p>
            <a:pPr marL="45720" lvl="0" indent="0">
              <a:buNone/>
            </a:pPr>
            <a:r>
              <a:rPr lang="fr-CH" sz="3200" dirty="0"/>
              <a:t>	</a:t>
            </a:r>
            <a:r>
              <a:rPr lang="fr-CH" sz="3200" dirty="0" smtClean="0"/>
              <a:t>nous avons le plaisir d’accueillir </a:t>
            </a:r>
            <a:endParaRPr lang="fr-FR" sz="3200" dirty="0" smtClean="0"/>
          </a:p>
        </p:txBody>
      </p:sp>
    </p:spTree>
    <p:extLst>
      <p:ext uri="{BB962C8B-B14F-4D97-AF65-F5344CB8AC3E}">
        <p14:creationId xmlns:p14="http://schemas.microsoft.com/office/powerpoint/2010/main" val="4261907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15</a:t>
            </a:fld>
            <a:endParaRPr lang="fr-CH"/>
          </a:p>
        </p:txBody>
      </p:sp>
      <p:sp>
        <p:nvSpPr>
          <p:cNvPr id="5" name="Titre 4"/>
          <p:cNvSpPr>
            <a:spLocks noGrp="1"/>
          </p:cNvSpPr>
          <p:nvPr>
            <p:ph type="title"/>
          </p:nvPr>
        </p:nvSpPr>
        <p:spPr>
          <a:xfrm>
            <a:off x="1341984" y="116632"/>
            <a:ext cx="7344816" cy="1152128"/>
          </a:xfrm>
        </p:spPr>
        <p:txBody>
          <a:bodyPr/>
          <a:lstStyle/>
          <a:p>
            <a:r>
              <a:rPr lang="fr-CH" dirty="0" smtClean="0"/>
              <a:t>3 - </a:t>
            </a:r>
            <a:r>
              <a:rPr lang="fr-FR" dirty="0"/>
              <a:t>Rapport du conseil de paroisse</a:t>
            </a:r>
            <a:br>
              <a:rPr lang="fr-FR" dirty="0"/>
            </a:br>
            <a:endParaRPr lang="fr-CH" dirty="0"/>
          </a:p>
        </p:txBody>
      </p:sp>
      <p:pic>
        <p:nvPicPr>
          <p:cNvPr id="7" name="Espace réservé du contenu 6"/>
          <p:cNvPicPr>
            <a:picLocks noGrp="1" noChangeAspect="1"/>
          </p:cNvPicPr>
          <p:nvPr>
            <p:ph sz="quarter" idx="13"/>
          </p:nvPr>
        </p:nvPicPr>
        <p:blipFill>
          <a:blip r:embed="rId2"/>
          <a:stretch>
            <a:fillRect/>
          </a:stretch>
        </p:blipFill>
        <p:spPr>
          <a:xfrm>
            <a:off x="133098" y="1484313"/>
            <a:ext cx="3754427" cy="4687887"/>
          </a:xfrm>
          <a:prstGeom prst="rect">
            <a:avLst/>
          </a:prstGeom>
        </p:spPr>
      </p:pic>
      <p:sp>
        <p:nvSpPr>
          <p:cNvPr id="8" name="ZoneTexte 7"/>
          <p:cNvSpPr txBox="1"/>
          <p:nvPr/>
        </p:nvSpPr>
        <p:spPr>
          <a:xfrm>
            <a:off x="4134101" y="1844824"/>
            <a:ext cx="5009899" cy="4955203"/>
          </a:xfrm>
          <a:prstGeom prst="rect">
            <a:avLst/>
          </a:prstGeom>
          <a:noFill/>
        </p:spPr>
        <p:txBody>
          <a:bodyPr wrap="square" rtlCol="0">
            <a:spAutoFit/>
          </a:bodyPr>
          <a:lstStyle/>
          <a:p>
            <a:r>
              <a:rPr lang="fr-CH" sz="2800" dirty="0"/>
              <a:t>l</a:t>
            </a:r>
            <a:r>
              <a:rPr lang="fr-CH" sz="2800" dirty="0" smtClean="0"/>
              <a:t>e </a:t>
            </a:r>
            <a:r>
              <a:rPr lang="fr-CH" sz="2800" dirty="0"/>
              <a:t>conseil de paroisse a le plaisir d’accueillir en son sein Claudine Théraulaz. </a:t>
            </a:r>
            <a:r>
              <a:rPr lang="fr-CH" sz="2800" dirty="0" smtClean="0"/>
              <a:t>Au </a:t>
            </a:r>
            <a:r>
              <a:rPr lang="fr-CH" sz="2800" dirty="0"/>
              <a:t>nom de toutes les paroissiennes et de tous les paroissiens, nous te remercions chère Claudine, pour ton engagement et te souhaitons de belles satisfactions dans </a:t>
            </a:r>
            <a:r>
              <a:rPr lang="fr-CH" sz="2800" dirty="0" smtClean="0"/>
              <a:t>tes nouvelles tâches. </a:t>
            </a:r>
            <a:endParaRPr lang="fr-CH" sz="2800" dirty="0"/>
          </a:p>
          <a:p>
            <a:r>
              <a:rPr lang="fr-CH" dirty="0"/>
              <a:t> </a:t>
            </a:r>
          </a:p>
          <a:p>
            <a:endParaRPr lang="fr-CH" dirty="0"/>
          </a:p>
        </p:txBody>
      </p:sp>
    </p:spTree>
    <p:extLst>
      <p:ext uri="{BB962C8B-B14F-4D97-AF65-F5344CB8AC3E}">
        <p14:creationId xmlns:p14="http://schemas.microsoft.com/office/powerpoint/2010/main" val="99344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250"/>
                                        <p:tgtEl>
                                          <p:spTgt spid="7"/>
                                        </p:tgtEl>
                                      </p:cBhvr>
                                    </p:animEffect>
                                  </p:childTnLst>
                                </p:cTn>
                              </p:par>
                            </p:childTnLst>
                          </p:cTn>
                        </p:par>
                        <p:par>
                          <p:cTn id="8" fill="hold">
                            <p:stCondLst>
                              <p:cond delay="325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161856" y="6172200"/>
            <a:ext cx="2514600" cy="365125"/>
          </a:xfrm>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16</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476609" y="1667346"/>
            <a:ext cx="8280920" cy="4687416"/>
          </a:xfrm>
          <a:ln>
            <a:noFill/>
          </a:ln>
        </p:spPr>
        <p:txBody>
          <a:bodyPr>
            <a:normAutofit/>
          </a:bodyPr>
          <a:lstStyle/>
          <a:p>
            <a:pPr marL="45720" lvl="0" indent="0">
              <a:buNone/>
            </a:pPr>
            <a:r>
              <a:rPr lang="fr-FR" sz="3200" b="1" dirty="0" smtClean="0"/>
              <a:t>Avancement </a:t>
            </a:r>
            <a:r>
              <a:rPr lang="fr-FR" sz="3200" b="1" dirty="0"/>
              <a:t>des travaux à la cure</a:t>
            </a:r>
          </a:p>
          <a:p>
            <a:pPr marL="914400" lvl="3" indent="0">
              <a:buNone/>
            </a:pPr>
            <a:endParaRPr lang="fr-CH" sz="2200" dirty="0"/>
          </a:p>
        </p:txBody>
      </p:sp>
      <p:pic>
        <p:nvPicPr>
          <p:cNvPr id="7" name="Espace réservé du contenu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772816"/>
            <a:ext cx="7345509" cy="5509132"/>
          </a:xfrm>
          <a:prstGeom prst="rect">
            <a:avLst/>
          </a:prstGeom>
        </p:spPr>
      </p:pic>
    </p:spTree>
    <p:extLst>
      <p:ext uri="{BB962C8B-B14F-4D97-AF65-F5344CB8AC3E}">
        <p14:creationId xmlns:p14="http://schemas.microsoft.com/office/powerpoint/2010/main" val="38431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161856" y="6172200"/>
            <a:ext cx="2514600" cy="365125"/>
          </a:xfrm>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17</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476609" y="1667346"/>
            <a:ext cx="8280920" cy="4687416"/>
          </a:xfrm>
          <a:ln>
            <a:noFill/>
          </a:ln>
        </p:spPr>
        <p:txBody>
          <a:bodyPr>
            <a:normAutofit fontScale="92500"/>
          </a:bodyPr>
          <a:lstStyle/>
          <a:p>
            <a:pPr marL="45720" lvl="0" indent="0">
              <a:buNone/>
            </a:pPr>
            <a:r>
              <a:rPr lang="fr-FR" sz="3200" b="1" dirty="0" smtClean="0"/>
              <a:t>Avancement </a:t>
            </a:r>
            <a:r>
              <a:rPr lang="fr-FR" sz="3200" b="1" dirty="0"/>
              <a:t>des travaux à la cure</a:t>
            </a:r>
          </a:p>
          <a:p>
            <a:pPr lvl="0"/>
            <a:r>
              <a:rPr lang="fr-FR" sz="2800" dirty="0" smtClean="0"/>
              <a:t>Nous avons demandé et obtenu le subventionnement de ces travaux pour un montant de 9’900.-</a:t>
            </a:r>
          </a:p>
          <a:p>
            <a:pPr lvl="0"/>
            <a:r>
              <a:rPr lang="fr-FR" sz="2800" dirty="0" smtClean="0"/>
              <a:t>Cette opération a pris plus de temps que prévu si bien que ce n’est que la semaine dernière que les travaux ont débuté</a:t>
            </a:r>
          </a:p>
          <a:p>
            <a:pPr lvl="0"/>
            <a:r>
              <a:rPr lang="fr-FR" sz="2800" dirty="0" smtClean="0"/>
              <a:t>Lors de l’analyse de détail nous avons décidé des améliorations supplémentaires: installation de stores électriques et changement des chenaux.</a:t>
            </a:r>
          </a:p>
          <a:p>
            <a:pPr lvl="0"/>
            <a:r>
              <a:rPr lang="fr-FR" sz="2800" dirty="0" smtClean="0"/>
              <a:t>Au final 90’000.- au lieu de 80’000.- </a:t>
            </a:r>
          </a:p>
          <a:p>
            <a:pPr lvl="3"/>
            <a:endParaRPr lang="fr-CH" sz="2200" dirty="0"/>
          </a:p>
        </p:txBody>
      </p:sp>
    </p:spTree>
    <p:extLst>
      <p:ext uri="{BB962C8B-B14F-4D97-AF65-F5344CB8AC3E}">
        <p14:creationId xmlns:p14="http://schemas.microsoft.com/office/powerpoint/2010/main" val="17663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18</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395536" y="1667346"/>
            <a:ext cx="5904656" cy="4687416"/>
          </a:xfrm>
          <a:ln>
            <a:noFill/>
          </a:ln>
        </p:spPr>
        <p:txBody>
          <a:bodyPr>
            <a:normAutofit/>
          </a:bodyPr>
          <a:lstStyle/>
          <a:p>
            <a:pPr marL="45720" lvl="0" indent="0">
              <a:buNone/>
            </a:pPr>
            <a:r>
              <a:rPr lang="fr-CH" sz="3200" b="1" dirty="0" smtClean="0"/>
              <a:t>Aménagement </a:t>
            </a:r>
            <a:r>
              <a:rPr lang="fr-CH" sz="3200" b="1" dirty="0"/>
              <a:t>du chœur de l’église</a:t>
            </a:r>
            <a:endParaRPr lang="fr-FR" sz="3200" b="1" dirty="0" smtClean="0"/>
          </a:p>
          <a:p>
            <a:pPr marL="45720" lvl="0" indent="0">
              <a:buNone/>
            </a:pPr>
            <a:r>
              <a:rPr lang="fr-FR" sz="2800" dirty="0" smtClean="0"/>
              <a:t>A plusieurs reprises on nous a transmis le souhait de changer l’ambon.</a:t>
            </a:r>
          </a:p>
          <a:p>
            <a:pPr marL="45720" lvl="0" indent="0">
              <a:buNone/>
            </a:pPr>
            <a:r>
              <a:rPr lang="fr-FR" sz="2800" dirty="0" smtClean="0"/>
              <a:t>Après réflexions le conseil se demande s’il ne faudrait pas </a:t>
            </a:r>
            <a:r>
              <a:rPr lang="fr-FR" sz="2800" dirty="0" smtClean="0"/>
              <a:t>   faire </a:t>
            </a:r>
            <a:r>
              <a:rPr lang="fr-FR" sz="2800" dirty="0" smtClean="0"/>
              <a:t>un concept global de l’aménagement du chœur.</a:t>
            </a:r>
          </a:p>
          <a:p>
            <a:pPr marL="45720" lvl="0" indent="0">
              <a:buNone/>
            </a:pPr>
            <a:endParaRPr lang="fr-CH" sz="3200" b="1" dirty="0"/>
          </a:p>
        </p:txBody>
      </p:sp>
      <p:pic>
        <p:nvPicPr>
          <p:cNvPr id="7" name="Image 6"/>
          <p:cNvPicPr>
            <a:picLocks noChangeAspect="1"/>
          </p:cNvPicPr>
          <p:nvPr/>
        </p:nvPicPr>
        <p:blipFill>
          <a:blip r:embed="rId2"/>
          <a:stretch>
            <a:fillRect/>
          </a:stretch>
        </p:blipFill>
        <p:spPr>
          <a:xfrm>
            <a:off x="6181560" y="1772816"/>
            <a:ext cx="2505240" cy="4293096"/>
          </a:xfrm>
          <a:prstGeom prst="rect">
            <a:avLst/>
          </a:prstGeom>
        </p:spPr>
      </p:pic>
    </p:spTree>
    <p:extLst>
      <p:ext uri="{BB962C8B-B14F-4D97-AF65-F5344CB8AC3E}">
        <p14:creationId xmlns:p14="http://schemas.microsoft.com/office/powerpoint/2010/main" val="127653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19</a:t>
            </a:fld>
            <a:endParaRPr lang="fr-CH"/>
          </a:p>
        </p:txBody>
      </p:sp>
      <p:sp>
        <p:nvSpPr>
          <p:cNvPr id="5" name="Titre 4"/>
          <p:cNvSpPr>
            <a:spLocks noGrp="1"/>
          </p:cNvSpPr>
          <p:nvPr>
            <p:ph type="title"/>
          </p:nvPr>
        </p:nvSpPr>
        <p:spPr/>
        <p:txBody>
          <a:bodyPr/>
          <a:lstStyle/>
          <a:p>
            <a:endParaRPr lang="fr-CH"/>
          </a:p>
        </p:txBody>
      </p:sp>
      <p:pic>
        <p:nvPicPr>
          <p:cNvPr id="7" name="Espace réservé du conten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p:spPr>
      </p:pic>
    </p:spTree>
    <p:extLst>
      <p:ext uri="{BB962C8B-B14F-4D97-AF65-F5344CB8AC3E}">
        <p14:creationId xmlns:p14="http://schemas.microsoft.com/office/powerpoint/2010/main" val="3510272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dirty="0"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2</a:t>
            </a:fld>
            <a:endParaRPr lang="fr-CH"/>
          </a:p>
        </p:txBody>
      </p:sp>
      <p:sp>
        <p:nvSpPr>
          <p:cNvPr id="5" name="Titre 4"/>
          <p:cNvSpPr>
            <a:spLocks noGrp="1"/>
          </p:cNvSpPr>
          <p:nvPr>
            <p:ph type="title"/>
          </p:nvPr>
        </p:nvSpPr>
        <p:spPr/>
        <p:txBody>
          <a:bodyPr/>
          <a:lstStyle/>
          <a:p>
            <a:pPr marL="502920" indent="-457200"/>
            <a:r>
              <a:rPr lang="fr-FR" dirty="0" smtClean="0"/>
              <a:t>1 -Accueil</a:t>
            </a:r>
            <a:r>
              <a:rPr lang="fr-FR" dirty="0"/>
              <a:t>, ouverture et constitution de l’assemblée</a:t>
            </a:r>
          </a:p>
        </p:txBody>
      </p:sp>
      <p:sp>
        <p:nvSpPr>
          <p:cNvPr id="6" name="Espace réservé du contenu 5"/>
          <p:cNvSpPr>
            <a:spLocks noGrp="1"/>
          </p:cNvSpPr>
          <p:nvPr>
            <p:ph sz="quarter" idx="13"/>
          </p:nvPr>
        </p:nvSpPr>
        <p:spPr>
          <a:xfrm>
            <a:off x="405880" y="2348880"/>
            <a:ext cx="8280920" cy="3528392"/>
          </a:xfrm>
        </p:spPr>
        <p:txBody>
          <a:bodyPr>
            <a:noAutofit/>
          </a:bodyPr>
          <a:lstStyle/>
          <a:p>
            <a:r>
              <a:rPr lang="fr-CH" sz="2800" dirty="0"/>
              <a:t>Accueil </a:t>
            </a:r>
            <a:r>
              <a:rPr lang="fr-CH" sz="2800" dirty="0" smtClean="0"/>
              <a:t>et salutations par </a:t>
            </a:r>
            <a:r>
              <a:rPr lang="fr-CH" sz="2800" dirty="0"/>
              <a:t>le Président </a:t>
            </a:r>
            <a:endParaRPr lang="fr-CH" sz="2800" dirty="0" smtClean="0"/>
          </a:p>
          <a:p>
            <a:r>
              <a:rPr lang="fr-CH" sz="2800" dirty="0" smtClean="0"/>
              <a:t>Moment </a:t>
            </a:r>
            <a:r>
              <a:rPr lang="fr-CH" sz="2800" dirty="0"/>
              <a:t>de silence en pensant aux paroissiennes et paroissiens qui nous ont quittés durant l'année </a:t>
            </a:r>
            <a:r>
              <a:rPr lang="fr-CH" sz="2800" dirty="0" smtClean="0"/>
              <a:t>écoulée ou qui ne peuvent se joindre à nous.</a:t>
            </a:r>
          </a:p>
          <a:p>
            <a:r>
              <a:rPr lang="fr-CH" sz="2800" dirty="0" smtClean="0"/>
              <a:t>Prière </a:t>
            </a:r>
            <a:r>
              <a:rPr lang="fr-CH" sz="2800" dirty="0"/>
              <a:t>faite par le prêtre </a:t>
            </a:r>
            <a:endParaRPr lang="fr-CH" sz="2800" dirty="0" smtClean="0"/>
          </a:p>
          <a:p>
            <a:r>
              <a:rPr lang="fr-CH" sz="2800" dirty="0" smtClean="0"/>
              <a:t>Excusés</a:t>
            </a:r>
            <a:endParaRPr lang="fr-CH" sz="2800" dirty="0"/>
          </a:p>
          <a:p>
            <a:r>
              <a:rPr lang="fr-CH" sz="2800" dirty="0" smtClean="0"/>
              <a:t>Acceptation de l’ordre du jour</a:t>
            </a:r>
          </a:p>
        </p:txBody>
      </p:sp>
    </p:spTree>
    <p:extLst>
      <p:ext uri="{BB962C8B-B14F-4D97-AF65-F5344CB8AC3E}">
        <p14:creationId xmlns:p14="http://schemas.microsoft.com/office/powerpoint/2010/main" val="182190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20</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2699792" y="1484784"/>
            <a:ext cx="5976664" cy="4687416"/>
          </a:xfrm>
          <a:ln>
            <a:noFill/>
          </a:ln>
        </p:spPr>
        <p:txBody>
          <a:bodyPr>
            <a:normAutofit/>
          </a:bodyPr>
          <a:lstStyle/>
          <a:p>
            <a:pPr lvl="0"/>
            <a:endParaRPr lang="fr-FR" sz="2800" dirty="0" smtClean="0"/>
          </a:p>
          <a:p>
            <a:pPr marL="45720" lvl="0" indent="0">
              <a:buNone/>
            </a:pPr>
            <a:r>
              <a:rPr lang="fr-CH" sz="3200" b="1" dirty="0"/>
              <a:t>Croix de mission</a:t>
            </a:r>
          </a:p>
          <a:p>
            <a:pPr marL="45720" lvl="0" indent="0">
              <a:buNone/>
            </a:pPr>
            <a:r>
              <a:rPr lang="fr-FR" sz="2800" dirty="0" smtClean="0"/>
              <a:t>Les tempêtes que nous avons eues aux alentours de Noël ont mis à mal la croix de Sales. Le conseil souhaite trouver des pierres pour refaire la base et François s’occupe de la croix elle-même</a:t>
            </a:r>
            <a:endParaRPr lang="fr-CH" sz="2800" dirty="0"/>
          </a:p>
        </p:txBody>
      </p:sp>
      <p:pic>
        <p:nvPicPr>
          <p:cNvPr id="7" name="Image 6"/>
          <p:cNvPicPr>
            <a:picLocks noChangeAspect="1"/>
          </p:cNvPicPr>
          <p:nvPr/>
        </p:nvPicPr>
        <p:blipFill>
          <a:blip r:embed="rId2"/>
          <a:stretch>
            <a:fillRect/>
          </a:stretch>
        </p:blipFill>
        <p:spPr>
          <a:xfrm>
            <a:off x="340974" y="1484784"/>
            <a:ext cx="1766518" cy="5052541"/>
          </a:xfrm>
          <a:prstGeom prst="rect">
            <a:avLst/>
          </a:prstGeom>
        </p:spPr>
      </p:pic>
    </p:spTree>
    <p:extLst>
      <p:ext uri="{BB962C8B-B14F-4D97-AF65-F5344CB8AC3E}">
        <p14:creationId xmlns:p14="http://schemas.microsoft.com/office/powerpoint/2010/main" val="627649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21</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395536" y="1484784"/>
            <a:ext cx="8280920" cy="4687416"/>
          </a:xfrm>
          <a:ln>
            <a:noFill/>
          </a:ln>
        </p:spPr>
        <p:txBody>
          <a:bodyPr>
            <a:normAutofit/>
          </a:bodyPr>
          <a:lstStyle/>
          <a:p>
            <a:pPr lvl="0"/>
            <a:endParaRPr lang="fr-FR" sz="2800" dirty="0" smtClean="0"/>
          </a:p>
          <a:p>
            <a:pPr marL="45720" lvl="0" indent="0">
              <a:buNone/>
            </a:pPr>
            <a:r>
              <a:rPr lang="fr-FR" sz="3200" b="1" dirty="0" smtClean="0"/>
              <a:t>Sorties </a:t>
            </a:r>
            <a:r>
              <a:rPr lang="fr-FR" sz="3200" b="1" dirty="0"/>
              <a:t>d'Église </a:t>
            </a:r>
            <a:endParaRPr lang="fr-FR" sz="3200" b="1" dirty="0" smtClean="0"/>
          </a:p>
          <a:p>
            <a:pPr marL="45720" lvl="0" indent="0">
              <a:buNone/>
            </a:pPr>
            <a:endParaRPr lang="fr-FR" sz="3200" b="1" dirty="0"/>
          </a:p>
          <a:p>
            <a:pPr marL="45720" lvl="0" indent="0">
              <a:buNone/>
            </a:pPr>
            <a:r>
              <a:rPr lang="fr-FR" sz="3200" dirty="0"/>
              <a:t>6</a:t>
            </a:r>
            <a:r>
              <a:rPr lang="fr-FR" sz="3200" dirty="0" smtClean="0"/>
              <a:t> sorties d’Eglise depuis l’assemblée de l’année dernière et</a:t>
            </a:r>
          </a:p>
          <a:p>
            <a:pPr marL="45720" lvl="0" indent="0">
              <a:buNone/>
            </a:pPr>
            <a:r>
              <a:rPr lang="fr-FR" sz="3200" dirty="0" smtClean="0"/>
              <a:t>2 sorties des corporations ecclésiastiques</a:t>
            </a:r>
          </a:p>
          <a:p>
            <a:pPr marL="45720" lvl="0" indent="0">
              <a:buNone/>
            </a:pPr>
            <a:r>
              <a:rPr lang="fr-FR" sz="3200" dirty="0" smtClean="0"/>
              <a:t>3</a:t>
            </a:r>
            <a:r>
              <a:rPr lang="fr-FR" sz="3200" smtClean="0"/>
              <a:t> </a:t>
            </a:r>
            <a:r>
              <a:rPr lang="fr-FR" sz="3200" dirty="0" smtClean="0"/>
              <a:t>cas en cours de traitement</a:t>
            </a:r>
          </a:p>
          <a:p>
            <a:pPr marL="45720" lvl="0" indent="0">
              <a:buNone/>
            </a:pPr>
            <a:endParaRPr lang="fr-CH" sz="3200" dirty="0"/>
          </a:p>
        </p:txBody>
      </p:sp>
    </p:spTree>
    <p:extLst>
      <p:ext uri="{BB962C8B-B14F-4D97-AF65-F5344CB8AC3E}">
        <p14:creationId xmlns:p14="http://schemas.microsoft.com/office/powerpoint/2010/main" val="36046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22</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395536" y="1484784"/>
            <a:ext cx="8280920" cy="4687416"/>
          </a:xfrm>
          <a:ln>
            <a:noFill/>
          </a:ln>
        </p:spPr>
        <p:txBody>
          <a:bodyPr>
            <a:normAutofit/>
          </a:bodyPr>
          <a:lstStyle/>
          <a:p>
            <a:pPr lvl="0"/>
            <a:endParaRPr lang="fr-FR" sz="2800" dirty="0" smtClean="0"/>
          </a:p>
          <a:p>
            <a:pPr marL="45720" lvl="0" indent="0">
              <a:buNone/>
            </a:pPr>
            <a:endParaRPr lang="fr-FR" sz="3200" b="1" dirty="0" smtClean="0"/>
          </a:p>
          <a:p>
            <a:pPr marL="45720" lvl="0" indent="0">
              <a:buNone/>
            </a:pPr>
            <a:endParaRPr lang="fr-FR" sz="3200" b="1" dirty="0"/>
          </a:p>
          <a:p>
            <a:pPr marL="45720" lvl="0" indent="0">
              <a:buNone/>
            </a:pPr>
            <a:r>
              <a:rPr lang="fr-FR" sz="3200" b="1" dirty="0" smtClean="0"/>
              <a:t>		Discussion</a:t>
            </a:r>
            <a:endParaRPr lang="fr-CH" sz="3200" dirty="0"/>
          </a:p>
        </p:txBody>
      </p:sp>
    </p:spTree>
    <p:extLst>
      <p:ext uri="{BB962C8B-B14F-4D97-AF65-F5344CB8AC3E}">
        <p14:creationId xmlns:p14="http://schemas.microsoft.com/office/powerpoint/2010/main" val="581812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23</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err="1" smtClean="0"/>
              <a:t>Tractanda</a:t>
            </a:r>
            <a:endParaRPr lang="fr-CH" dirty="0"/>
          </a:p>
        </p:txBody>
      </p:sp>
      <p:sp>
        <p:nvSpPr>
          <p:cNvPr id="6" name="Espace réservé du contenu 5"/>
          <p:cNvSpPr>
            <a:spLocks noGrp="1"/>
          </p:cNvSpPr>
          <p:nvPr>
            <p:ph sz="quarter" idx="13"/>
          </p:nvPr>
        </p:nvSpPr>
        <p:spPr>
          <a:xfrm>
            <a:off x="683568" y="1316424"/>
            <a:ext cx="8280920" cy="5052541"/>
          </a:xfrm>
        </p:spPr>
        <p:txBody>
          <a:bodyPr>
            <a:normAutofit fontScale="40000" lnSpcReduction="20000"/>
          </a:bodyPr>
          <a:lstStyle/>
          <a:p>
            <a:pPr marL="502920" lvl="0" indent="-457200">
              <a:buFont typeface="+mj-lt"/>
              <a:buAutoNum type="arabicPeriod"/>
            </a:pPr>
            <a:r>
              <a:rPr lang="fr-FR" sz="4000" dirty="0" smtClean="0">
                <a:solidFill>
                  <a:schemeClr val="bg1">
                    <a:lumMod val="65000"/>
                  </a:schemeClr>
                </a:solidFill>
              </a:rPr>
              <a:t>Accueil</a:t>
            </a:r>
            <a:r>
              <a:rPr lang="fr-FR" sz="4000" dirty="0">
                <a:solidFill>
                  <a:schemeClr val="bg1">
                    <a:lumMod val="65000"/>
                  </a:schemeClr>
                </a:solidFill>
              </a:rPr>
              <a:t>, ouverture et constitution de l’assemblée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Procès-verbal de la dernière 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Rapport du conseil de paroisse </a:t>
            </a:r>
            <a:endParaRPr lang="fr-CH" sz="4000" dirty="0">
              <a:solidFill>
                <a:schemeClr val="bg1">
                  <a:lumMod val="65000"/>
                </a:schemeClr>
              </a:solidFill>
            </a:endParaRPr>
          </a:p>
          <a:p>
            <a:pPr marL="502920" lvl="0" indent="-457200">
              <a:buFont typeface="+mj-lt"/>
              <a:buAutoNum type="arabicPeriod"/>
            </a:pPr>
            <a:r>
              <a:rPr lang="fr-FR" sz="5000" b="1" dirty="0">
                <a:solidFill>
                  <a:schemeClr val="tx1"/>
                </a:solidFill>
              </a:rPr>
              <a:t>Comptes 2017 </a:t>
            </a:r>
            <a:endParaRPr lang="fr-CH" sz="5000" b="1" dirty="0">
              <a:solidFill>
                <a:schemeClr val="tx1"/>
              </a:solidFill>
            </a:endParaRPr>
          </a:p>
          <a:p>
            <a:pPr marL="45720" indent="0">
              <a:buNone/>
            </a:pPr>
            <a:r>
              <a:rPr lang="fr-FR" sz="5000" b="1" dirty="0" smtClean="0">
                <a:solidFill>
                  <a:schemeClr val="tx1"/>
                </a:solidFill>
              </a:rPr>
              <a:t>	Rapport </a:t>
            </a:r>
            <a:r>
              <a:rPr lang="fr-FR" sz="5000" b="1" dirty="0">
                <a:solidFill>
                  <a:schemeClr val="tx1"/>
                </a:solidFill>
              </a:rPr>
              <a:t>de la commission financière </a:t>
            </a:r>
            <a:endParaRPr lang="fr-CH" sz="5000" b="1" dirty="0">
              <a:solidFill>
                <a:schemeClr val="tx1"/>
              </a:solidFill>
            </a:endParaRPr>
          </a:p>
          <a:p>
            <a:pPr marL="502920" lvl="0" indent="-457200">
              <a:buFont typeface="+mj-lt"/>
              <a:buAutoNum type="arabicPeriod" startAt="5"/>
            </a:pPr>
            <a:r>
              <a:rPr lang="fr-FR" sz="4000" dirty="0">
                <a:solidFill>
                  <a:schemeClr val="bg1">
                    <a:lumMod val="65000"/>
                  </a:schemeClr>
                </a:solidFill>
              </a:rPr>
              <a:t>Budget 2018 </a:t>
            </a:r>
            <a:endParaRPr lang="fr-CH" sz="4000" dirty="0">
              <a:solidFill>
                <a:schemeClr val="bg1">
                  <a:lumMod val="65000"/>
                </a:schemeClr>
              </a:solidFill>
            </a:endParaRPr>
          </a:p>
          <a:p>
            <a:pPr marL="640080" lvl="2" indent="0">
              <a:buNone/>
            </a:pPr>
            <a:r>
              <a:rPr lang="fr-FR" sz="4000" dirty="0">
                <a:solidFill>
                  <a:schemeClr val="bg1">
                    <a:lumMod val="65000"/>
                  </a:schemeClr>
                </a:solidFill>
              </a:rPr>
              <a:t>Fonctionnement </a:t>
            </a:r>
            <a:endParaRPr lang="fr-CH" sz="4000" dirty="0">
              <a:solidFill>
                <a:schemeClr val="bg1">
                  <a:lumMod val="65000"/>
                </a:schemeClr>
              </a:solidFill>
            </a:endParaRPr>
          </a:p>
          <a:p>
            <a:pPr marL="640080" lvl="2" indent="0">
              <a:buNone/>
            </a:pPr>
            <a:r>
              <a:rPr lang="fr-FR" sz="4000" dirty="0">
                <a:solidFill>
                  <a:schemeClr val="bg1">
                    <a:lumMod val="65000"/>
                  </a:schemeClr>
                </a:solidFill>
              </a:rPr>
              <a:t>Investissements </a:t>
            </a:r>
            <a:endParaRPr lang="fr-CH" sz="4000" dirty="0">
              <a:solidFill>
                <a:schemeClr val="bg1">
                  <a:lumMod val="65000"/>
                </a:schemeClr>
              </a:solidFill>
            </a:endParaRPr>
          </a:p>
          <a:p>
            <a:pPr marL="45720" indent="0">
              <a:buNone/>
            </a:pPr>
            <a:r>
              <a:rPr lang="fr-FR" sz="4000" dirty="0" smtClean="0">
                <a:solidFill>
                  <a:schemeClr val="bg1">
                    <a:lumMod val="65000"/>
                  </a:schemeClr>
                </a:solidFill>
              </a:rPr>
              <a:t>	Rapport </a:t>
            </a:r>
            <a:r>
              <a:rPr lang="fr-FR" sz="4000" dirty="0">
                <a:solidFill>
                  <a:schemeClr val="bg1">
                    <a:lumMod val="65000"/>
                  </a:schemeClr>
                </a:solidFill>
              </a:rPr>
              <a:t>de la commission financière </a:t>
            </a:r>
            <a:endParaRPr lang="fr-FR" sz="4000" dirty="0" smtClean="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Désignation des candidats pour l’élection des représentants des paroisses à l’Assemblée de la Corporation cantonale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Élection de la commission financière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Fixation du mode de convocation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Parole au conseil pastoral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smtClean="0">
                <a:solidFill>
                  <a:schemeClr val="bg1">
                    <a:lumMod val="65000"/>
                  </a:schemeClr>
                </a:solidFill>
              </a:rPr>
              <a:t>Divers</a:t>
            </a:r>
            <a:endParaRPr lang="fr-CH" dirty="0">
              <a:solidFill>
                <a:schemeClr val="bg1">
                  <a:lumMod val="65000"/>
                </a:schemeClr>
              </a:solidFill>
            </a:endParaRPr>
          </a:p>
        </p:txBody>
      </p:sp>
    </p:spTree>
    <p:extLst>
      <p:ext uri="{BB962C8B-B14F-4D97-AF65-F5344CB8AC3E}">
        <p14:creationId xmlns:p14="http://schemas.microsoft.com/office/powerpoint/2010/main" val="715717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24</a:t>
            </a:fld>
            <a:endParaRPr lang="fr-CH"/>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91495" y="1556792"/>
            <a:ext cx="8280920" cy="3528392"/>
          </a:xfrm>
        </p:spPr>
        <p:txBody>
          <a:bodyPr>
            <a:noAutofit/>
          </a:bodyPr>
          <a:lstStyle/>
          <a:p>
            <a:pPr marL="228600" lvl="1">
              <a:lnSpc>
                <a:spcPct val="150000"/>
              </a:lnSpc>
            </a:pPr>
            <a:r>
              <a:rPr lang="fr-CH" sz="2800" dirty="0" smtClean="0"/>
              <a:t>Présentation des comptes</a:t>
            </a:r>
          </a:p>
          <a:p>
            <a:pPr marL="777240" lvl="3">
              <a:lnSpc>
                <a:spcPct val="150000"/>
              </a:lnSpc>
            </a:pPr>
            <a:r>
              <a:rPr lang="fr-CH" sz="2000" dirty="0" smtClean="0"/>
              <a:t>Détail de certains postes</a:t>
            </a:r>
            <a:endParaRPr lang="fr-CH" sz="2000" dirty="0"/>
          </a:p>
          <a:p>
            <a:pPr>
              <a:lnSpc>
                <a:spcPct val="150000"/>
              </a:lnSpc>
            </a:pPr>
            <a:r>
              <a:rPr lang="fr-CH" sz="2800" dirty="0" smtClean="0"/>
              <a:t>Questions</a:t>
            </a:r>
          </a:p>
          <a:p>
            <a:pPr>
              <a:lnSpc>
                <a:spcPct val="150000"/>
              </a:lnSpc>
            </a:pPr>
            <a:r>
              <a:rPr lang="fr-CH" sz="2800" dirty="0" smtClean="0"/>
              <a:t>Rapport de la commission financière</a:t>
            </a:r>
          </a:p>
          <a:p>
            <a:pPr>
              <a:lnSpc>
                <a:spcPct val="150000"/>
              </a:lnSpc>
            </a:pPr>
            <a:r>
              <a:rPr lang="fr-CH" sz="2800" dirty="0" smtClean="0"/>
              <a:t>Approbation des comptes </a:t>
            </a:r>
            <a:endParaRPr lang="fr-CH" sz="2800" dirty="0"/>
          </a:p>
        </p:txBody>
      </p:sp>
    </p:spTree>
    <p:extLst>
      <p:ext uri="{BB962C8B-B14F-4D97-AF65-F5344CB8AC3E}">
        <p14:creationId xmlns:p14="http://schemas.microsoft.com/office/powerpoint/2010/main" val="15150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25</a:t>
            </a:fld>
            <a:endParaRPr lang="fr-CH"/>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06672" y="1412776"/>
            <a:ext cx="8280920" cy="4104456"/>
          </a:xfrm>
        </p:spPr>
        <p:txBody>
          <a:bodyPr>
            <a:noAutofit/>
          </a:bodyPr>
          <a:lstStyle/>
          <a:p>
            <a:pPr marL="45720" indent="0">
              <a:buNone/>
            </a:pPr>
            <a:r>
              <a:rPr lang="fr-CH" sz="3600" dirty="0"/>
              <a:t>02.310.1 </a:t>
            </a:r>
            <a:r>
              <a:rPr lang="fr-CH" sz="3600" dirty="0" smtClean="0"/>
              <a:t>	Frais </a:t>
            </a:r>
            <a:r>
              <a:rPr lang="fr-CH" sz="3600" dirty="0"/>
              <a:t>de publications (BP) </a:t>
            </a:r>
            <a:r>
              <a:rPr lang="fr-CH" sz="3600" dirty="0" smtClean="0"/>
              <a:t>			et annonces</a:t>
            </a:r>
          </a:p>
          <a:p>
            <a:pPr marL="45720" indent="0">
              <a:buNone/>
            </a:pPr>
            <a:endParaRPr lang="fr-CH" sz="1600" dirty="0" smtClean="0"/>
          </a:p>
          <a:p>
            <a:pPr marL="45720" indent="0">
              <a:lnSpc>
                <a:spcPct val="150000"/>
              </a:lnSpc>
              <a:buNone/>
            </a:pPr>
            <a:r>
              <a:rPr lang="fr-CH" sz="2800" dirty="0" smtClean="0"/>
              <a:t>Budget 2017	Comptes 2017	Différence</a:t>
            </a:r>
            <a:endParaRPr lang="fr-CH" sz="2800" dirty="0"/>
          </a:p>
          <a:p>
            <a:pPr marL="45720" indent="0">
              <a:lnSpc>
                <a:spcPct val="150000"/>
              </a:lnSpc>
              <a:buNone/>
            </a:pPr>
            <a:r>
              <a:rPr lang="fr-CH" sz="2800" dirty="0"/>
              <a:t>6'000.00 </a:t>
            </a:r>
            <a:r>
              <a:rPr lang="fr-CH" sz="2800" dirty="0" smtClean="0"/>
              <a:t>		7'192.65		1’192,65</a:t>
            </a:r>
          </a:p>
          <a:p>
            <a:pPr marL="45720" indent="0">
              <a:lnSpc>
                <a:spcPct val="150000"/>
              </a:lnSpc>
              <a:buNone/>
            </a:pPr>
            <a:r>
              <a:rPr lang="fr-CH" sz="2800" i="1" dirty="0">
                <a:solidFill>
                  <a:schemeClr val="tx1"/>
                </a:solidFill>
              </a:rPr>
              <a:t>La facture de l’Essentiel de </a:t>
            </a:r>
            <a:r>
              <a:rPr lang="fr-CH" sz="2800" i="1" dirty="0" smtClean="0">
                <a:solidFill>
                  <a:schemeClr val="tx1"/>
                </a:solidFill>
              </a:rPr>
              <a:t>décembre 2016 </a:t>
            </a:r>
            <a:r>
              <a:rPr lang="fr-CH" sz="2800" i="1" dirty="0">
                <a:solidFill>
                  <a:schemeClr val="tx1"/>
                </a:solidFill>
              </a:rPr>
              <a:t>est arrivée plus </a:t>
            </a:r>
            <a:r>
              <a:rPr lang="fr-CH" sz="2800" i="1" dirty="0" smtClean="0">
                <a:solidFill>
                  <a:schemeClr val="tx1"/>
                </a:solidFill>
              </a:rPr>
              <a:t>tard</a:t>
            </a:r>
            <a:r>
              <a:rPr lang="fr-CH" sz="2800" dirty="0"/>
              <a:t>.</a:t>
            </a:r>
            <a:endParaRPr lang="fr-CH" sz="2800" i="1" dirty="0">
              <a:solidFill>
                <a:schemeClr val="tx1"/>
              </a:solidFill>
            </a:endParaRPr>
          </a:p>
        </p:txBody>
      </p:sp>
    </p:spTree>
    <p:extLst>
      <p:ext uri="{BB962C8B-B14F-4D97-AF65-F5344CB8AC3E}">
        <p14:creationId xmlns:p14="http://schemas.microsoft.com/office/powerpoint/2010/main" val="427316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26</a:t>
            </a:fld>
            <a:endParaRPr lang="fr-CH"/>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06672" y="1412776"/>
            <a:ext cx="8280920" cy="4104456"/>
          </a:xfrm>
        </p:spPr>
        <p:txBody>
          <a:bodyPr>
            <a:noAutofit/>
          </a:bodyPr>
          <a:lstStyle/>
          <a:p>
            <a:pPr marL="45720" indent="0">
              <a:buNone/>
            </a:pPr>
            <a:r>
              <a:rPr lang="fr-CH" sz="3600" dirty="0" smtClean="0"/>
              <a:t>390.365.1	Dons </a:t>
            </a:r>
            <a:r>
              <a:rPr lang="fr-CH" sz="3600" dirty="0"/>
              <a:t>aux enfants de </a:t>
            </a:r>
            <a:r>
              <a:rPr lang="fr-CH" sz="3600" dirty="0" smtClean="0"/>
              <a:t>				chœur, carillonneurs</a:t>
            </a:r>
          </a:p>
          <a:p>
            <a:pPr marL="45720" indent="0">
              <a:buNone/>
            </a:pPr>
            <a:endParaRPr lang="fr-CH" sz="2400" dirty="0" smtClean="0"/>
          </a:p>
          <a:p>
            <a:pPr marL="45720" indent="0">
              <a:buNone/>
            </a:pPr>
            <a:r>
              <a:rPr lang="fr-CH" sz="2800" dirty="0" smtClean="0"/>
              <a:t>Budget 2017	Comptes 2017	Différence</a:t>
            </a:r>
            <a:endParaRPr lang="fr-CH" sz="2800" dirty="0"/>
          </a:p>
          <a:p>
            <a:pPr marL="45720" indent="0">
              <a:lnSpc>
                <a:spcPct val="150000"/>
              </a:lnSpc>
              <a:buNone/>
            </a:pPr>
            <a:r>
              <a:rPr lang="fr-CH" sz="2800" dirty="0"/>
              <a:t>1'500.00 </a:t>
            </a:r>
            <a:r>
              <a:rPr lang="fr-CH" sz="2800" dirty="0" smtClean="0"/>
              <a:t>		150.00	    	1’350.00</a:t>
            </a:r>
          </a:p>
          <a:p>
            <a:pPr marL="45720" indent="0">
              <a:spcBef>
                <a:spcPts val="0"/>
              </a:spcBef>
              <a:spcAft>
                <a:spcPts val="0"/>
              </a:spcAft>
              <a:buNone/>
            </a:pPr>
            <a:r>
              <a:rPr lang="fr-CH" sz="2800" i="1" dirty="0" smtClean="0">
                <a:solidFill>
                  <a:schemeClr val="tx1"/>
                </a:solidFill>
              </a:rPr>
              <a:t>Les enfants de chœur sont allés à Rome en </a:t>
            </a:r>
            <a:r>
              <a:rPr lang="fr-CH" sz="2800" i="1" dirty="0" smtClean="0">
                <a:solidFill>
                  <a:schemeClr val="tx1"/>
                </a:solidFill>
              </a:rPr>
              <a:t>2017 et par conséquent il n’y a pas eu de promenade. Le coût du voyage à Rome </a:t>
            </a:r>
            <a:r>
              <a:rPr lang="fr-CH" sz="2800" i="1" dirty="0" smtClean="0">
                <a:solidFill>
                  <a:schemeClr val="tx1"/>
                </a:solidFill>
              </a:rPr>
              <a:t>est imputé </a:t>
            </a:r>
            <a:r>
              <a:rPr lang="fr-CH" sz="2800" i="1" dirty="0" smtClean="0">
                <a:solidFill>
                  <a:schemeClr val="tx1"/>
                </a:solidFill>
              </a:rPr>
              <a:t>aux comptes </a:t>
            </a:r>
            <a:r>
              <a:rPr lang="fr-CH" sz="2800" i="1" dirty="0" smtClean="0">
                <a:solidFill>
                  <a:schemeClr val="tx1"/>
                </a:solidFill>
              </a:rPr>
              <a:t>de l’UP. </a:t>
            </a:r>
            <a:endParaRPr lang="fr-CH" sz="2800" i="1" dirty="0">
              <a:solidFill>
                <a:schemeClr val="tx1"/>
              </a:solidFill>
            </a:endParaRPr>
          </a:p>
          <a:p>
            <a:pPr marL="45720" indent="0">
              <a:buNone/>
            </a:pPr>
            <a:endParaRPr lang="fr-CH" sz="2800" dirty="0" smtClean="0"/>
          </a:p>
        </p:txBody>
      </p:sp>
    </p:spTree>
    <p:extLst>
      <p:ext uri="{BB962C8B-B14F-4D97-AF65-F5344CB8AC3E}">
        <p14:creationId xmlns:p14="http://schemas.microsoft.com/office/powerpoint/2010/main" val="164574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27</a:t>
            </a:fld>
            <a:endParaRPr lang="fr-CH"/>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46584" y="1700808"/>
            <a:ext cx="8280920" cy="3528392"/>
          </a:xfrm>
        </p:spPr>
        <p:txBody>
          <a:bodyPr>
            <a:noAutofit/>
          </a:bodyPr>
          <a:lstStyle/>
          <a:p>
            <a:pPr marL="45720" indent="0">
              <a:buNone/>
            </a:pPr>
            <a:r>
              <a:rPr lang="fr-CH" sz="3600" dirty="0"/>
              <a:t>391.318 </a:t>
            </a:r>
            <a:r>
              <a:rPr lang="fr-CH" sz="3600" dirty="0" smtClean="0"/>
              <a:t>Frais </a:t>
            </a:r>
            <a:r>
              <a:rPr lang="fr-CH" sz="3600" dirty="0" err="1"/>
              <a:t>cathé</a:t>
            </a:r>
            <a:r>
              <a:rPr lang="fr-CH" sz="3600" dirty="0"/>
              <a:t>, </a:t>
            </a:r>
            <a:r>
              <a:rPr lang="fr-CH" sz="3600" dirty="0" err="1"/>
              <a:t>prép</a:t>
            </a:r>
            <a:r>
              <a:rPr lang="fr-CH" sz="3600" dirty="0"/>
              <a:t>. </a:t>
            </a:r>
            <a:r>
              <a:rPr lang="fr-CH" sz="3600" dirty="0" smtClean="0"/>
              <a:t>				Sacrements</a:t>
            </a:r>
            <a:r>
              <a:rPr lang="fr-CH" sz="3600" dirty="0"/>
              <a:t>, équipe </a:t>
            </a:r>
            <a:r>
              <a:rPr lang="fr-CH" sz="3600" dirty="0" smtClean="0"/>
              <a:t>pastoral</a:t>
            </a:r>
          </a:p>
          <a:p>
            <a:pPr marL="45720" indent="0">
              <a:buNone/>
            </a:pPr>
            <a:r>
              <a:rPr lang="fr-CH" sz="2400" dirty="0" smtClean="0"/>
              <a:t> </a:t>
            </a:r>
          </a:p>
          <a:p>
            <a:pPr marL="45720" indent="0">
              <a:buNone/>
            </a:pPr>
            <a:r>
              <a:rPr lang="fr-CH" sz="2800" dirty="0" smtClean="0"/>
              <a:t>Budget 2017	Comptes 2017	Différence</a:t>
            </a:r>
            <a:endParaRPr lang="fr-CH" sz="2800" dirty="0"/>
          </a:p>
          <a:p>
            <a:pPr marL="45720" indent="0">
              <a:buNone/>
            </a:pPr>
            <a:r>
              <a:rPr lang="fr-CH" sz="2800" dirty="0"/>
              <a:t>3'500.00 </a:t>
            </a:r>
            <a:r>
              <a:rPr lang="fr-CH" sz="2800" dirty="0" smtClean="0"/>
              <a:t>		433.75 		3’066,25</a:t>
            </a:r>
          </a:p>
          <a:p>
            <a:pPr marL="45720" indent="0">
              <a:buNone/>
            </a:pPr>
            <a:r>
              <a:rPr lang="fr-FR" sz="2800" i="1" dirty="0"/>
              <a:t>L</a:t>
            </a:r>
            <a:r>
              <a:rPr lang="fr-FR" sz="2800" i="1" dirty="0" smtClean="0"/>
              <a:t>es </a:t>
            </a:r>
            <a:r>
              <a:rPr lang="fr-FR" sz="2800" i="1" dirty="0"/>
              <a:t>frais sont moins élevés car d’une part il y a eu moins </a:t>
            </a:r>
            <a:r>
              <a:rPr lang="fr-FR" sz="2800" i="1" dirty="0" smtClean="0"/>
              <a:t>d’enfants </a:t>
            </a:r>
            <a:r>
              <a:rPr lang="fr-FR" sz="2800" i="1" dirty="0"/>
              <a:t>et parce que d’autre part l’UP met à disposition un peu plus de matériel.</a:t>
            </a:r>
            <a:endParaRPr lang="fr-CH" sz="2800" i="1" dirty="0"/>
          </a:p>
          <a:p>
            <a:pPr marL="45720" indent="0">
              <a:lnSpc>
                <a:spcPct val="150000"/>
              </a:lnSpc>
              <a:buNone/>
            </a:pPr>
            <a:endParaRPr lang="fr-CH" sz="2800" dirty="0">
              <a:solidFill>
                <a:schemeClr val="bg1">
                  <a:lumMod val="65000"/>
                </a:schemeClr>
              </a:solidFill>
            </a:endParaRPr>
          </a:p>
        </p:txBody>
      </p:sp>
    </p:spTree>
    <p:extLst>
      <p:ext uri="{BB962C8B-B14F-4D97-AF65-F5344CB8AC3E}">
        <p14:creationId xmlns:p14="http://schemas.microsoft.com/office/powerpoint/2010/main" val="390550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28</a:t>
            </a:fld>
            <a:endParaRPr lang="fr-CH"/>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86272" y="1268760"/>
            <a:ext cx="8280920" cy="3528392"/>
          </a:xfrm>
        </p:spPr>
        <p:txBody>
          <a:bodyPr>
            <a:noAutofit/>
          </a:bodyPr>
          <a:lstStyle/>
          <a:p>
            <a:pPr marL="45720" indent="0">
              <a:buNone/>
            </a:pPr>
            <a:r>
              <a:rPr lang="fr-CH" sz="3600" dirty="0"/>
              <a:t>391.469.1 </a:t>
            </a:r>
            <a:r>
              <a:rPr lang="fr-CH" sz="3600" dirty="0" smtClean="0"/>
              <a:t>	</a:t>
            </a:r>
            <a:r>
              <a:rPr lang="fr-CH" sz="2400" dirty="0" smtClean="0"/>
              <a:t>Autres </a:t>
            </a:r>
            <a:r>
              <a:rPr lang="fr-CH" sz="2400" dirty="0"/>
              <a:t>apports (bénéfice curial via </a:t>
            </a:r>
            <a:r>
              <a:rPr lang="fr-CH" sz="2400" dirty="0" smtClean="0"/>
              <a:t>			caisse	des </a:t>
            </a:r>
            <a:r>
              <a:rPr lang="fr-CH" sz="2400" dirty="0"/>
              <a:t>ministères) </a:t>
            </a:r>
            <a:endParaRPr lang="fr-CH" sz="2400" dirty="0" smtClean="0"/>
          </a:p>
          <a:p>
            <a:pPr marL="45720" indent="0">
              <a:buNone/>
            </a:pPr>
            <a:r>
              <a:rPr lang="fr-CH" sz="2800" dirty="0" smtClean="0"/>
              <a:t>Budget 2017	Comptes 2017	Différence</a:t>
            </a:r>
            <a:endParaRPr lang="fr-CH" sz="2800" dirty="0"/>
          </a:p>
          <a:p>
            <a:pPr marL="45720" lvl="0" indent="0">
              <a:buNone/>
            </a:pPr>
            <a:r>
              <a:rPr lang="fr-CH" sz="2800" dirty="0"/>
              <a:t>0.00 </a:t>
            </a:r>
            <a:r>
              <a:rPr lang="fr-CH" sz="2800" dirty="0" smtClean="0"/>
              <a:t>			2'727.35 		2'727.35</a:t>
            </a:r>
          </a:p>
          <a:p>
            <a:pPr marL="45720" lvl="0" indent="0">
              <a:buNone/>
            </a:pPr>
            <a:r>
              <a:rPr lang="fr-CH" sz="2400" i="1" dirty="0" smtClean="0">
                <a:solidFill>
                  <a:schemeClr val="tx1"/>
                </a:solidFill>
              </a:rPr>
              <a:t>Ce poste est nouveau (changement de répartition) et correspond aux versements 2015 et 2016</a:t>
            </a:r>
            <a:endParaRPr lang="fr-CH" sz="2400" i="1" dirty="0">
              <a:solidFill>
                <a:schemeClr val="tx1"/>
              </a:solidFill>
            </a:endParaRPr>
          </a:p>
        </p:txBody>
      </p:sp>
      <p:pic>
        <p:nvPicPr>
          <p:cNvPr id="6" name="Image 5"/>
          <p:cNvPicPr>
            <a:picLocks noChangeAspect="1"/>
          </p:cNvPicPr>
          <p:nvPr/>
        </p:nvPicPr>
        <p:blipFill>
          <a:blip r:embed="rId2"/>
          <a:stretch>
            <a:fillRect/>
          </a:stretch>
        </p:blipFill>
        <p:spPr>
          <a:xfrm>
            <a:off x="13070" y="4293096"/>
            <a:ext cx="9144000" cy="1763272"/>
          </a:xfrm>
          <a:prstGeom prst="rect">
            <a:avLst/>
          </a:prstGeom>
        </p:spPr>
      </p:pic>
    </p:spTree>
    <p:extLst>
      <p:ext uri="{BB962C8B-B14F-4D97-AF65-F5344CB8AC3E}">
        <p14:creationId xmlns:p14="http://schemas.microsoft.com/office/powerpoint/2010/main" val="10853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29</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683568" y="1268760"/>
            <a:ext cx="8280920" cy="3528392"/>
          </a:xfrm>
        </p:spPr>
        <p:txBody>
          <a:bodyPr>
            <a:noAutofit/>
          </a:bodyPr>
          <a:lstStyle/>
          <a:p>
            <a:pPr marL="45720" indent="0">
              <a:buNone/>
            </a:pPr>
            <a:r>
              <a:rPr lang="fr-CH" sz="3600" dirty="0"/>
              <a:t>394.314 </a:t>
            </a:r>
            <a:r>
              <a:rPr lang="fr-CH" sz="3600" dirty="0" smtClean="0"/>
              <a:t>Frais </a:t>
            </a:r>
            <a:r>
              <a:rPr lang="fr-CH" sz="3600" dirty="0"/>
              <a:t>d'entretien des </a:t>
            </a:r>
            <a:r>
              <a:rPr lang="fr-CH" sz="3600" dirty="0" smtClean="0"/>
              <a:t>				bâtiments </a:t>
            </a:r>
            <a:r>
              <a:rPr lang="fr-CH" sz="3600" dirty="0"/>
              <a:t>et </a:t>
            </a:r>
            <a:r>
              <a:rPr lang="fr-CH" sz="3600" dirty="0" smtClean="0"/>
              <a:t>forêts</a:t>
            </a:r>
          </a:p>
          <a:p>
            <a:pPr marL="45720" indent="0">
              <a:buNone/>
            </a:pPr>
            <a:endParaRPr lang="fr-CH" sz="800" dirty="0" smtClean="0"/>
          </a:p>
          <a:p>
            <a:pPr marL="45720" indent="0">
              <a:buNone/>
            </a:pPr>
            <a:r>
              <a:rPr lang="fr-CH" sz="2800" dirty="0" smtClean="0"/>
              <a:t>Budget 2017	Comptes 2017	Economie</a:t>
            </a:r>
            <a:endParaRPr lang="fr-CH" sz="2800" dirty="0"/>
          </a:p>
          <a:p>
            <a:pPr marL="45720" indent="0">
              <a:buNone/>
            </a:pPr>
            <a:r>
              <a:rPr lang="fr-CH" sz="2800" dirty="0"/>
              <a:t>4'000.00 </a:t>
            </a:r>
            <a:r>
              <a:rPr lang="fr-CH" sz="2800" dirty="0" smtClean="0"/>
              <a:t>		1'170.00 		</a:t>
            </a:r>
            <a:r>
              <a:rPr lang="fr-CH" sz="2800" dirty="0" smtClean="0"/>
              <a:t>2’830.00</a:t>
            </a:r>
            <a:endParaRPr lang="fr-CH" sz="2800" dirty="0" smtClean="0"/>
          </a:p>
          <a:p>
            <a:pPr marL="45720" indent="0">
              <a:buNone/>
            </a:pPr>
            <a:r>
              <a:rPr lang="fr-FR" sz="2800" i="1" dirty="0"/>
              <a:t>L</a:t>
            </a:r>
            <a:r>
              <a:rPr lang="fr-FR" sz="2800" i="1" dirty="0" smtClean="0"/>
              <a:t>es travaux de démolition de l’escalier du cimetière ont été moins importants que prévus et la commune n’a pas envoyé de facture.</a:t>
            </a:r>
          </a:p>
          <a:p>
            <a:pPr marL="45720" indent="0">
              <a:spcBef>
                <a:spcPts val="0"/>
              </a:spcBef>
              <a:buNone/>
            </a:pPr>
            <a:r>
              <a:rPr lang="fr-FR" sz="2800" i="1" dirty="0" smtClean="0"/>
              <a:t>La commune n’a pas commencé les travaux de construction de la rampe d’accès à la morgue.</a:t>
            </a:r>
            <a:endParaRPr lang="fr-CH" sz="2800" i="1" dirty="0"/>
          </a:p>
          <a:p>
            <a:pPr marL="45720" indent="0">
              <a:lnSpc>
                <a:spcPct val="150000"/>
              </a:lnSpc>
              <a:buNone/>
            </a:pPr>
            <a:endParaRPr lang="fr-CH" sz="2800" dirty="0">
              <a:solidFill>
                <a:schemeClr val="bg1">
                  <a:lumMod val="65000"/>
                </a:schemeClr>
              </a:solidFill>
            </a:endParaRPr>
          </a:p>
        </p:txBody>
      </p:sp>
    </p:spTree>
    <p:extLst>
      <p:ext uri="{BB962C8B-B14F-4D97-AF65-F5344CB8AC3E}">
        <p14:creationId xmlns:p14="http://schemas.microsoft.com/office/powerpoint/2010/main" val="31360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3</a:t>
            </a:fld>
            <a:endParaRPr lang="fr-CH"/>
          </a:p>
        </p:txBody>
      </p:sp>
      <p:sp>
        <p:nvSpPr>
          <p:cNvPr id="5" name="Titre 4"/>
          <p:cNvSpPr>
            <a:spLocks noGrp="1"/>
          </p:cNvSpPr>
          <p:nvPr>
            <p:ph type="title"/>
          </p:nvPr>
        </p:nvSpPr>
        <p:spPr/>
        <p:txBody>
          <a:bodyPr/>
          <a:lstStyle/>
          <a:p>
            <a:r>
              <a:rPr lang="fr-CH" dirty="0" err="1" smtClean="0"/>
              <a:t>Tractanda</a:t>
            </a:r>
            <a:endParaRPr lang="fr-CH" dirty="0"/>
          </a:p>
        </p:txBody>
      </p:sp>
      <p:sp>
        <p:nvSpPr>
          <p:cNvPr id="6" name="Espace réservé du contenu 5"/>
          <p:cNvSpPr>
            <a:spLocks noGrp="1"/>
          </p:cNvSpPr>
          <p:nvPr>
            <p:ph sz="quarter" idx="13"/>
          </p:nvPr>
        </p:nvSpPr>
        <p:spPr>
          <a:xfrm>
            <a:off x="395536" y="1484784"/>
            <a:ext cx="8280920" cy="4687416"/>
          </a:xfrm>
        </p:spPr>
        <p:txBody>
          <a:bodyPr>
            <a:normAutofit/>
          </a:bodyPr>
          <a:lstStyle/>
          <a:p>
            <a:pPr marL="502920" lvl="0" indent="-457200">
              <a:buFont typeface="+mj-lt"/>
              <a:buAutoNum type="arabicPeriod"/>
            </a:pPr>
            <a:r>
              <a:rPr lang="fr-FR" sz="2400" dirty="0" smtClean="0"/>
              <a:t>Accueil</a:t>
            </a:r>
            <a:r>
              <a:rPr lang="fr-FR" sz="2400" dirty="0"/>
              <a:t>, ouverture et constitution de l’assemblée </a:t>
            </a:r>
            <a:endParaRPr lang="fr-CH" sz="4400" dirty="0"/>
          </a:p>
          <a:p>
            <a:pPr marL="502920" lvl="0" indent="-457200">
              <a:buFont typeface="+mj-lt"/>
              <a:buAutoNum type="arabicPeriod"/>
            </a:pPr>
            <a:r>
              <a:rPr lang="fr-FR" sz="2400" dirty="0"/>
              <a:t>Procès-verbal de la dernière assemblée </a:t>
            </a:r>
            <a:endParaRPr lang="fr-CH" sz="4400" dirty="0"/>
          </a:p>
          <a:p>
            <a:pPr marL="502920" lvl="0" indent="-457200">
              <a:buFont typeface="+mj-lt"/>
              <a:buAutoNum type="arabicPeriod"/>
            </a:pPr>
            <a:r>
              <a:rPr lang="fr-FR" sz="2400" dirty="0"/>
              <a:t>Rapport du conseil de paroisse </a:t>
            </a:r>
            <a:endParaRPr lang="fr-CH" sz="4400" dirty="0"/>
          </a:p>
          <a:p>
            <a:pPr marL="502920" lvl="0" indent="-457200">
              <a:buFont typeface="+mj-lt"/>
              <a:buAutoNum type="arabicPeriod"/>
            </a:pPr>
            <a:r>
              <a:rPr lang="fr-FR" sz="2400" dirty="0"/>
              <a:t>Comptes 2017 </a:t>
            </a:r>
            <a:endParaRPr lang="fr-CH" sz="4400" dirty="0"/>
          </a:p>
          <a:p>
            <a:pPr marL="45720" indent="0">
              <a:buNone/>
            </a:pPr>
            <a:r>
              <a:rPr lang="fr-FR" sz="2400" dirty="0" smtClean="0"/>
              <a:t>	Rapport </a:t>
            </a:r>
            <a:r>
              <a:rPr lang="fr-FR" sz="2400" dirty="0"/>
              <a:t>de la commission financière </a:t>
            </a:r>
            <a:endParaRPr lang="fr-CH" dirty="0"/>
          </a:p>
          <a:p>
            <a:pPr marL="502920" lvl="0" indent="-457200">
              <a:buFont typeface="+mj-lt"/>
              <a:buAutoNum type="arabicPeriod" startAt="5"/>
            </a:pPr>
            <a:r>
              <a:rPr lang="fr-FR" sz="2400" dirty="0"/>
              <a:t>Budget 2018 </a:t>
            </a:r>
            <a:endParaRPr lang="fr-CH" sz="4400" dirty="0"/>
          </a:p>
          <a:p>
            <a:pPr marL="640080" lvl="2" indent="0" defTabSz="674688">
              <a:buNone/>
            </a:pPr>
            <a:r>
              <a:rPr lang="fr-FR" dirty="0" smtClean="0"/>
              <a:t>		Fonctionnement </a:t>
            </a:r>
            <a:endParaRPr lang="fr-CH" sz="3400" dirty="0"/>
          </a:p>
          <a:p>
            <a:pPr marL="640080" lvl="2" indent="0" defTabSz="674688">
              <a:buNone/>
            </a:pPr>
            <a:r>
              <a:rPr lang="fr-FR" dirty="0" smtClean="0"/>
              <a:t>		Investissements </a:t>
            </a:r>
            <a:endParaRPr lang="fr-CH" sz="3400" dirty="0"/>
          </a:p>
          <a:p>
            <a:pPr marL="45720" indent="0">
              <a:buNone/>
            </a:pPr>
            <a:r>
              <a:rPr lang="fr-FR" dirty="0" smtClean="0"/>
              <a:t>	Rapport </a:t>
            </a:r>
            <a:r>
              <a:rPr lang="fr-FR" dirty="0"/>
              <a:t>de la commission financière </a:t>
            </a:r>
            <a:endParaRPr lang="fr-CH" sz="3800" dirty="0"/>
          </a:p>
          <a:p>
            <a:pPr marL="45720" indent="0">
              <a:buNone/>
            </a:pPr>
            <a:endParaRPr lang="fr-CH" dirty="0"/>
          </a:p>
        </p:txBody>
      </p:sp>
    </p:spTree>
    <p:extLst>
      <p:ext uri="{BB962C8B-B14F-4D97-AF65-F5344CB8AC3E}">
        <p14:creationId xmlns:p14="http://schemas.microsoft.com/office/powerpoint/2010/main" val="1804365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30</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46584" y="1700808"/>
            <a:ext cx="8280920" cy="3528392"/>
          </a:xfrm>
        </p:spPr>
        <p:txBody>
          <a:bodyPr>
            <a:noAutofit/>
          </a:bodyPr>
          <a:lstStyle/>
          <a:p>
            <a:pPr marL="45720" indent="0">
              <a:buNone/>
            </a:pPr>
            <a:r>
              <a:rPr lang="fr-CH" sz="3600" dirty="0"/>
              <a:t>90.318.0 </a:t>
            </a:r>
            <a:r>
              <a:rPr lang="fr-CH" sz="3600" dirty="0" smtClean="0"/>
              <a:t>	Frais </a:t>
            </a:r>
            <a:r>
              <a:rPr lang="fr-CH" sz="3600" dirty="0"/>
              <a:t>de rappels et de </a:t>
            </a:r>
            <a:r>
              <a:rPr lang="fr-CH" sz="3600" dirty="0" smtClean="0"/>
              <a:t>			poursuites </a:t>
            </a:r>
          </a:p>
          <a:p>
            <a:pPr marL="45720" indent="0">
              <a:buNone/>
            </a:pPr>
            <a:endParaRPr lang="fr-CH" sz="1400" dirty="0" smtClean="0"/>
          </a:p>
          <a:p>
            <a:pPr marL="45720" indent="0">
              <a:buNone/>
            </a:pPr>
            <a:r>
              <a:rPr lang="fr-CH" sz="2800" dirty="0" smtClean="0"/>
              <a:t>Budget 2017	Comptes 2017	Perte</a:t>
            </a:r>
            <a:endParaRPr lang="fr-CH" sz="2800" dirty="0"/>
          </a:p>
          <a:p>
            <a:pPr marL="45720" indent="0">
              <a:buNone/>
            </a:pPr>
            <a:r>
              <a:rPr lang="fr-CH" sz="2800" dirty="0"/>
              <a:t>1'000.00 </a:t>
            </a:r>
            <a:r>
              <a:rPr lang="fr-CH" sz="2800" dirty="0" smtClean="0"/>
              <a:t>		3'647.60		2’647.60</a:t>
            </a:r>
            <a:endParaRPr lang="fr-CH" sz="1600" dirty="0"/>
          </a:p>
          <a:p>
            <a:pPr marL="45720" indent="0">
              <a:buNone/>
            </a:pPr>
            <a:r>
              <a:rPr lang="fr-CH" sz="2800" i="1" dirty="0" smtClean="0">
                <a:solidFill>
                  <a:schemeClr val="tx1"/>
                </a:solidFill>
              </a:rPr>
              <a:t>La perte est due au fait que nous avons passé par pertes et profits 2 actes de défaut de biens devenus irrécupérables</a:t>
            </a:r>
            <a:endParaRPr lang="fr-CH" sz="2800" i="1" dirty="0">
              <a:solidFill>
                <a:schemeClr val="tx1"/>
              </a:solidFill>
            </a:endParaRPr>
          </a:p>
        </p:txBody>
      </p:sp>
    </p:spTree>
    <p:extLst>
      <p:ext uri="{BB962C8B-B14F-4D97-AF65-F5344CB8AC3E}">
        <p14:creationId xmlns:p14="http://schemas.microsoft.com/office/powerpoint/2010/main" val="21495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31</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32325" y="1484784"/>
            <a:ext cx="8697416" cy="3528392"/>
          </a:xfrm>
        </p:spPr>
        <p:txBody>
          <a:bodyPr>
            <a:noAutofit/>
          </a:bodyPr>
          <a:lstStyle/>
          <a:p>
            <a:pPr marL="45720" indent="0">
              <a:buNone/>
            </a:pPr>
            <a:r>
              <a:rPr lang="fr-CH" sz="2800" b="1" dirty="0"/>
              <a:t>Budget 2017	</a:t>
            </a:r>
            <a:r>
              <a:rPr lang="fr-CH" sz="2800" b="1" dirty="0" smtClean="0"/>
              <a:t>Comptes </a:t>
            </a:r>
            <a:r>
              <a:rPr lang="fr-CH" sz="2800" b="1" dirty="0"/>
              <a:t>2017	        Différence</a:t>
            </a:r>
          </a:p>
          <a:p>
            <a:pPr marL="45720" indent="0">
              <a:buNone/>
            </a:pPr>
            <a:r>
              <a:rPr lang="fr-CH" sz="2400" dirty="0" smtClean="0"/>
              <a:t>Impôt </a:t>
            </a:r>
            <a:r>
              <a:rPr lang="fr-CH" sz="2400" dirty="0"/>
              <a:t>sur le revenu + fortune </a:t>
            </a:r>
            <a:r>
              <a:rPr lang="fr-CH" sz="2400" dirty="0" smtClean="0"/>
              <a:t>années antérieures </a:t>
            </a:r>
          </a:p>
          <a:p>
            <a:pPr marL="45720" indent="0">
              <a:buNone/>
            </a:pPr>
            <a:r>
              <a:rPr lang="fr-CH" sz="2400" b="1" dirty="0"/>
              <a:t>35'000.00 		 58'548.35		</a:t>
            </a:r>
            <a:r>
              <a:rPr lang="fr-CH" sz="2400" b="1" dirty="0" smtClean="0"/>
              <a:t>	23’548.35</a:t>
            </a:r>
          </a:p>
          <a:p>
            <a:pPr marL="45720" indent="0">
              <a:buNone/>
            </a:pPr>
            <a:r>
              <a:rPr lang="fr-CH" sz="2400" dirty="0"/>
              <a:t>Acompte impôt sur le revenu + fortune </a:t>
            </a:r>
            <a:r>
              <a:rPr lang="fr-CH" sz="2400" dirty="0" smtClean="0"/>
              <a:t>2017</a:t>
            </a:r>
          </a:p>
          <a:p>
            <a:pPr marL="45720" indent="0">
              <a:buNone/>
            </a:pPr>
            <a:r>
              <a:rPr lang="fr-CH" sz="2400" b="1" dirty="0"/>
              <a:t>205'000.00 		198'729.45		 </a:t>
            </a:r>
            <a:r>
              <a:rPr lang="fr-CH" sz="2400" b="1" dirty="0" smtClean="0"/>
              <a:t>         - 6’270.55</a:t>
            </a:r>
          </a:p>
          <a:p>
            <a:pPr marL="45720" indent="0">
              <a:buNone/>
            </a:pPr>
            <a:r>
              <a:rPr lang="fr-CH" sz="2400" dirty="0"/>
              <a:t>Impôt sur le bénéfice et capital (personnes morales</a:t>
            </a:r>
            <a:r>
              <a:rPr lang="fr-CH" sz="2400" dirty="0" smtClean="0"/>
              <a:t>)</a:t>
            </a:r>
          </a:p>
          <a:p>
            <a:pPr marL="45720" indent="0">
              <a:buNone/>
            </a:pPr>
            <a:r>
              <a:rPr lang="fr-CH" sz="2400" b="1" dirty="0">
                <a:solidFill>
                  <a:schemeClr val="tx1"/>
                </a:solidFill>
              </a:rPr>
              <a:t>10’000.00	</a:t>
            </a:r>
            <a:r>
              <a:rPr lang="fr-CH" sz="2400" b="1" dirty="0">
                <a:solidFill>
                  <a:schemeClr val="bg1">
                    <a:lumMod val="65000"/>
                  </a:schemeClr>
                </a:solidFill>
              </a:rPr>
              <a:t>	  </a:t>
            </a:r>
            <a:r>
              <a:rPr lang="fr-CH" sz="2400" b="1" dirty="0"/>
              <a:t>25'245.60		</a:t>
            </a:r>
            <a:r>
              <a:rPr lang="fr-CH" sz="2400" b="1" dirty="0" smtClean="0"/>
              <a:t>	15’245.60</a:t>
            </a:r>
          </a:p>
          <a:p>
            <a:pPr marL="45720" indent="0">
              <a:buNone/>
            </a:pPr>
            <a:r>
              <a:rPr lang="fr-CH" sz="2400" dirty="0" smtClean="0"/>
              <a:t>Impôt sur prestations en capital</a:t>
            </a:r>
          </a:p>
          <a:p>
            <a:pPr marL="45720" indent="0">
              <a:buNone/>
            </a:pPr>
            <a:r>
              <a:rPr lang="fr-CH" sz="2400" b="1" dirty="0">
                <a:solidFill>
                  <a:schemeClr val="tx1"/>
                </a:solidFill>
              </a:rPr>
              <a:t>0.00                     </a:t>
            </a:r>
            <a:r>
              <a:rPr lang="fr-CH" sz="2400" b="1" dirty="0" smtClean="0">
                <a:solidFill>
                  <a:schemeClr val="tx1"/>
                </a:solidFill>
              </a:rPr>
              <a:t>	    8’315.55           		  8’315.55</a:t>
            </a:r>
            <a:endParaRPr lang="fr-CH" sz="2400" b="1" dirty="0">
              <a:solidFill>
                <a:schemeClr val="tx1"/>
              </a:solidFill>
            </a:endParaRPr>
          </a:p>
          <a:p>
            <a:pPr marL="45720" indent="0">
              <a:buNone/>
            </a:pPr>
            <a:endParaRPr lang="fr-CH" sz="2400" dirty="0" smtClean="0"/>
          </a:p>
          <a:p>
            <a:pPr marL="45720" indent="0">
              <a:buNone/>
            </a:pPr>
            <a:endParaRPr lang="fr-CH" sz="1050" dirty="0" smtClean="0"/>
          </a:p>
          <a:p>
            <a:pPr marL="45720" indent="0">
              <a:buNone/>
            </a:pPr>
            <a:r>
              <a:rPr lang="fr-CH" sz="2400" dirty="0" smtClean="0"/>
              <a:t> </a:t>
            </a:r>
          </a:p>
        </p:txBody>
      </p:sp>
    </p:spTree>
    <p:extLst>
      <p:ext uri="{BB962C8B-B14F-4D97-AF65-F5344CB8AC3E}">
        <p14:creationId xmlns:p14="http://schemas.microsoft.com/office/powerpoint/2010/main" val="355041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32</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32325" y="1484784"/>
            <a:ext cx="8697416" cy="3528392"/>
          </a:xfrm>
        </p:spPr>
        <p:txBody>
          <a:bodyPr>
            <a:noAutofit/>
          </a:bodyPr>
          <a:lstStyle/>
          <a:p>
            <a:pPr marL="45720" indent="0">
              <a:buNone/>
            </a:pPr>
            <a:r>
              <a:rPr lang="fr-CH" sz="4800" dirty="0" smtClean="0"/>
              <a:t>En résumé</a:t>
            </a:r>
          </a:p>
          <a:p>
            <a:pPr marL="45720" indent="0">
              <a:buNone/>
            </a:pPr>
            <a:r>
              <a:rPr lang="fr-CH" sz="3200" dirty="0" smtClean="0"/>
              <a:t>Le rendement net de l’impôt 2017 </a:t>
            </a:r>
          </a:p>
          <a:p>
            <a:pPr marL="45720" indent="0">
              <a:buNone/>
            </a:pPr>
            <a:r>
              <a:rPr lang="fr-CH" sz="3200" dirty="0" smtClean="0"/>
              <a:t>a été de </a:t>
            </a:r>
            <a:r>
              <a:rPr lang="fr-CH" sz="3200" b="1" dirty="0" smtClean="0"/>
              <a:t>271’739.05</a:t>
            </a:r>
          </a:p>
          <a:p>
            <a:pPr marL="45720" indent="0">
              <a:buNone/>
            </a:pPr>
            <a:r>
              <a:rPr lang="fr-CH" sz="3200" dirty="0"/>
              <a:t>s</a:t>
            </a:r>
            <a:r>
              <a:rPr lang="fr-CH" sz="3200" dirty="0" smtClean="0"/>
              <a:t>oit 37’739,05 de plus que </a:t>
            </a:r>
          </a:p>
          <a:p>
            <a:pPr marL="45720" indent="0">
              <a:buNone/>
            </a:pPr>
            <a:r>
              <a:rPr lang="fr-CH" sz="3200" dirty="0"/>
              <a:t>l</a:t>
            </a:r>
            <a:r>
              <a:rPr lang="fr-CH" sz="3200" dirty="0" smtClean="0"/>
              <a:t>es 234’000.00 prévus au budget </a:t>
            </a:r>
          </a:p>
          <a:p>
            <a:pPr marL="45720" indent="0">
              <a:buNone/>
            </a:pPr>
            <a:endParaRPr lang="fr-CH" sz="1050" dirty="0" smtClean="0"/>
          </a:p>
          <a:p>
            <a:pPr marL="45720" indent="0">
              <a:buNone/>
            </a:pPr>
            <a:r>
              <a:rPr lang="fr-CH" sz="2400" dirty="0" smtClean="0"/>
              <a:t> </a:t>
            </a:r>
          </a:p>
        </p:txBody>
      </p:sp>
    </p:spTree>
    <p:extLst>
      <p:ext uri="{BB962C8B-B14F-4D97-AF65-F5344CB8AC3E}">
        <p14:creationId xmlns:p14="http://schemas.microsoft.com/office/powerpoint/2010/main" val="1258102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33</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32325" y="1484784"/>
            <a:ext cx="8697416" cy="3528392"/>
          </a:xfrm>
        </p:spPr>
        <p:txBody>
          <a:bodyPr>
            <a:noAutofit/>
          </a:bodyPr>
          <a:lstStyle/>
          <a:p>
            <a:pPr marL="45720" indent="0">
              <a:spcBef>
                <a:spcPts val="0"/>
              </a:spcBef>
              <a:buNone/>
            </a:pPr>
            <a:r>
              <a:rPr lang="fr-CH" sz="4800" dirty="0" smtClean="0"/>
              <a:t>Amortissements</a:t>
            </a:r>
          </a:p>
          <a:p>
            <a:pPr marL="45720" indent="0">
              <a:spcBef>
                <a:spcPts val="0"/>
              </a:spcBef>
              <a:buNone/>
            </a:pPr>
            <a:r>
              <a:rPr lang="fr-CH" sz="4800" dirty="0" smtClean="0"/>
              <a:t>					et provisions</a:t>
            </a:r>
          </a:p>
          <a:p>
            <a:pPr marL="45720" indent="0">
              <a:buNone/>
            </a:pPr>
            <a:r>
              <a:rPr lang="fr-CH" sz="2800" dirty="0" smtClean="0"/>
              <a:t>Chauffage de la halle: 8’000.-</a:t>
            </a:r>
          </a:p>
          <a:p>
            <a:pPr marL="45720" indent="0">
              <a:buNone/>
            </a:pPr>
            <a:endParaRPr lang="fr-CH" sz="800" dirty="0" smtClean="0"/>
          </a:p>
          <a:p>
            <a:pPr marL="45720" indent="0">
              <a:buNone/>
            </a:pPr>
            <a:r>
              <a:rPr lang="fr-CH" sz="2800" dirty="0"/>
              <a:t>	</a:t>
            </a:r>
            <a:r>
              <a:rPr lang="fr-CH" sz="2800" dirty="0" smtClean="0"/>
              <a:t>	Orgue: 20’000.-</a:t>
            </a:r>
          </a:p>
          <a:p>
            <a:pPr marL="45720" indent="0">
              <a:buNone/>
            </a:pPr>
            <a:r>
              <a:rPr lang="fr-CH" sz="2800" dirty="0"/>
              <a:t>	</a:t>
            </a:r>
            <a:r>
              <a:rPr lang="fr-CH" sz="2800" dirty="0" smtClean="0"/>
              <a:t>	Eglise: 10’000.- </a:t>
            </a:r>
          </a:p>
          <a:p>
            <a:pPr marL="45720" indent="0">
              <a:buNone/>
            </a:pPr>
            <a:r>
              <a:rPr lang="fr-CH" sz="2800" dirty="0"/>
              <a:t>	</a:t>
            </a:r>
            <a:r>
              <a:rPr lang="fr-CH" sz="2800" dirty="0" smtClean="0"/>
              <a:t>	Toit de la halle polyvalente: 17’000.-</a:t>
            </a:r>
          </a:p>
          <a:p>
            <a:pPr marL="45720" indent="0">
              <a:buNone/>
            </a:pPr>
            <a:r>
              <a:rPr lang="fr-CH" sz="5400" dirty="0" smtClean="0"/>
              <a:t> </a:t>
            </a:r>
          </a:p>
        </p:txBody>
      </p:sp>
    </p:spTree>
    <p:extLst>
      <p:ext uri="{BB962C8B-B14F-4D97-AF65-F5344CB8AC3E}">
        <p14:creationId xmlns:p14="http://schemas.microsoft.com/office/powerpoint/2010/main" val="267577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34</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655340" y="1979913"/>
            <a:ext cx="8697416" cy="3528392"/>
          </a:xfrm>
        </p:spPr>
        <p:txBody>
          <a:bodyPr>
            <a:noAutofit/>
          </a:bodyPr>
          <a:lstStyle/>
          <a:p>
            <a:pPr marL="45720" indent="0">
              <a:buNone/>
            </a:pPr>
            <a:r>
              <a:rPr lang="fr-CH" sz="4800" dirty="0"/>
              <a:t>Les comptes 2017 bouclent par un bénéfice </a:t>
            </a:r>
            <a:r>
              <a:rPr lang="fr-CH" sz="4800" dirty="0" smtClean="0"/>
              <a:t>de </a:t>
            </a:r>
          </a:p>
          <a:p>
            <a:pPr marL="45720" indent="0">
              <a:buNone/>
            </a:pPr>
            <a:r>
              <a:rPr lang="fr-CH" sz="4800" b="1" dirty="0"/>
              <a:t>	</a:t>
            </a:r>
            <a:r>
              <a:rPr lang="fr-CH" sz="4800" b="1" dirty="0" smtClean="0"/>
              <a:t>	4'831.58</a:t>
            </a:r>
            <a:endParaRPr lang="fr-CH" sz="4800" dirty="0"/>
          </a:p>
        </p:txBody>
      </p:sp>
    </p:spTree>
    <p:extLst>
      <p:ext uri="{BB962C8B-B14F-4D97-AF65-F5344CB8AC3E}">
        <p14:creationId xmlns:p14="http://schemas.microsoft.com/office/powerpoint/2010/main" val="7038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7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35</a:t>
            </a:fld>
            <a:endParaRPr lang="fr-CH"/>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57199" y="1920868"/>
            <a:ext cx="8280920" cy="3528392"/>
          </a:xfrm>
        </p:spPr>
        <p:txBody>
          <a:bodyPr>
            <a:noAutofit/>
          </a:bodyPr>
          <a:lstStyle/>
          <a:p>
            <a:pPr>
              <a:lnSpc>
                <a:spcPct val="150000"/>
              </a:lnSpc>
            </a:pPr>
            <a:r>
              <a:rPr lang="fr-CH" sz="2800" dirty="0" smtClean="0">
                <a:solidFill>
                  <a:schemeClr val="bg1">
                    <a:lumMod val="65000"/>
                  </a:schemeClr>
                </a:solidFill>
              </a:rPr>
              <a:t>Présentation des comptes</a:t>
            </a:r>
          </a:p>
          <a:p>
            <a:pPr>
              <a:lnSpc>
                <a:spcPct val="150000"/>
              </a:lnSpc>
            </a:pPr>
            <a:r>
              <a:rPr lang="fr-CH" sz="2800" dirty="0" smtClean="0">
                <a:solidFill>
                  <a:schemeClr val="tx1">
                    <a:lumMod val="85000"/>
                    <a:lumOff val="15000"/>
                  </a:schemeClr>
                </a:solidFill>
              </a:rPr>
              <a:t>Questions</a:t>
            </a:r>
          </a:p>
          <a:p>
            <a:pPr>
              <a:lnSpc>
                <a:spcPct val="150000"/>
              </a:lnSpc>
            </a:pPr>
            <a:r>
              <a:rPr lang="fr-CH" sz="2800" dirty="0" smtClean="0">
                <a:solidFill>
                  <a:schemeClr val="bg1">
                    <a:lumMod val="65000"/>
                  </a:schemeClr>
                </a:solidFill>
              </a:rPr>
              <a:t>Rapport de la commission financière</a:t>
            </a:r>
          </a:p>
          <a:p>
            <a:pPr>
              <a:lnSpc>
                <a:spcPct val="150000"/>
              </a:lnSpc>
            </a:pPr>
            <a:r>
              <a:rPr lang="fr-CH" sz="2800" dirty="0" smtClean="0">
                <a:solidFill>
                  <a:schemeClr val="bg1">
                    <a:lumMod val="65000"/>
                  </a:schemeClr>
                </a:solidFill>
              </a:rPr>
              <a:t>Approbation des comptes </a:t>
            </a:r>
            <a:endParaRPr lang="fr-CH" sz="2800" dirty="0">
              <a:solidFill>
                <a:schemeClr val="bg1">
                  <a:lumMod val="65000"/>
                </a:schemeClr>
              </a:solidFill>
            </a:endParaRPr>
          </a:p>
        </p:txBody>
      </p:sp>
    </p:spTree>
    <p:extLst>
      <p:ext uri="{BB962C8B-B14F-4D97-AF65-F5344CB8AC3E}">
        <p14:creationId xmlns:p14="http://schemas.microsoft.com/office/powerpoint/2010/main" val="3929814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36</a:t>
            </a:fld>
            <a:endParaRPr lang="fr-CH"/>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57199" y="1920868"/>
            <a:ext cx="8280920" cy="3528392"/>
          </a:xfrm>
        </p:spPr>
        <p:txBody>
          <a:bodyPr>
            <a:noAutofit/>
          </a:bodyPr>
          <a:lstStyle/>
          <a:p>
            <a:pPr>
              <a:lnSpc>
                <a:spcPct val="150000"/>
              </a:lnSpc>
            </a:pPr>
            <a:r>
              <a:rPr lang="fr-CH" sz="2800" dirty="0" smtClean="0">
                <a:solidFill>
                  <a:schemeClr val="bg1">
                    <a:lumMod val="65000"/>
                  </a:schemeClr>
                </a:solidFill>
              </a:rPr>
              <a:t>Présentation des comptes</a:t>
            </a:r>
          </a:p>
          <a:p>
            <a:pPr>
              <a:lnSpc>
                <a:spcPct val="150000"/>
              </a:lnSpc>
            </a:pPr>
            <a:r>
              <a:rPr lang="fr-CH" sz="2800" dirty="0" smtClean="0">
                <a:solidFill>
                  <a:schemeClr val="bg1">
                    <a:lumMod val="65000"/>
                  </a:schemeClr>
                </a:solidFill>
              </a:rPr>
              <a:t>Questions</a:t>
            </a:r>
          </a:p>
          <a:p>
            <a:pPr>
              <a:lnSpc>
                <a:spcPct val="150000"/>
              </a:lnSpc>
            </a:pPr>
            <a:r>
              <a:rPr lang="fr-CH" sz="2800" dirty="0" smtClean="0"/>
              <a:t>Rapport de la commission financière</a:t>
            </a:r>
          </a:p>
          <a:p>
            <a:pPr>
              <a:lnSpc>
                <a:spcPct val="150000"/>
              </a:lnSpc>
            </a:pPr>
            <a:r>
              <a:rPr lang="fr-CH" sz="2800" dirty="0" smtClean="0">
                <a:solidFill>
                  <a:schemeClr val="bg1">
                    <a:lumMod val="65000"/>
                  </a:schemeClr>
                </a:solidFill>
              </a:rPr>
              <a:t>Approbation des comptes </a:t>
            </a:r>
            <a:endParaRPr lang="fr-CH" sz="2800" dirty="0">
              <a:solidFill>
                <a:schemeClr val="bg1">
                  <a:lumMod val="65000"/>
                </a:schemeClr>
              </a:solidFill>
            </a:endParaRPr>
          </a:p>
        </p:txBody>
      </p:sp>
    </p:spTree>
    <p:extLst>
      <p:ext uri="{BB962C8B-B14F-4D97-AF65-F5344CB8AC3E}">
        <p14:creationId xmlns:p14="http://schemas.microsoft.com/office/powerpoint/2010/main" val="2158900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37</a:t>
            </a:fld>
            <a:endParaRPr lang="fr-CH"/>
          </a:p>
        </p:txBody>
      </p:sp>
      <p:sp>
        <p:nvSpPr>
          <p:cNvPr id="5" name="Titre 4"/>
          <p:cNvSpPr>
            <a:spLocks noGrp="1"/>
          </p:cNvSpPr>
          <p:nvPr>
            <p:ph type="title"/>
          </p:nvPr>
        </p:nvSpPr>
        <p:spPr/>
        <p:txBody>
          <a:bodyPr/>
          <a:lstStyle/>
          <a:p>
            <a:r>
              <a:rPr lang="fr-CH" dirty="0" smtClean="0"/>
              <a:t>4 – Comptes 2017</a:t>
            </a:r>
            <a:endParaRPr lang="fr-CH" dirty="0"/>
          </a:p>
        </p:txBody>
      </p:sp>
      <p:sp>
        <p:nvSpPr>
          <p:cNvPr id="8" name="Espace réservé du contenu 5"/>
          <p:cNvSpPr>
            <a:spLocks noGrp="1"/>
          </p:cNvSpPr>
          <p:nvPr>
            <p:ph sz="quarter" idx="13"/>
          </p:nvPr>
        </p:nvSpPr>
        <p:spPr>
          <a:xfrm>
            <a:off x="457199" y="1920868"/>
            <a:ext cx="8280920" cy="3528392"/>
          </a:xfrm>
        </p:spPr>
        <p:txBody>
          <a:bodyPr>
            <a:noAutofit/>
          </a:bodyPr>
          <a:lstStyle/>
          <a:p>
            <a:pPr>
              <a:lnSpc>
                <a:spcPct val="150000"/>
              </a:lnSpc>
            </a:pPr>
            <a:r>
              <a:rPr lang="fr-CH" sz="2800" dirty="0" smtClean="0">
                <a:solidFill>
                  <a:schemeClr val="bg1">
                    <a:lumMod val="65000"/>
                  </a:schemeClr>
                </a:solidFill>
              </a:rPr>
              <a:t>Présentation des comptes</a:t>
            </a:r>
          </a:p>
          <a:p>
            <a:pPr>
              <a:lnSpc>
                <a:spcPct val="150000"/>
              </a:lnSpc>
            </a:pPr>
            <a:r>
              <a:rPr lang="fr-CH" sz="2800" dirty="0" smtClean="0">
                <a:solidFill>
                  <a:schemeClr val="bg1">
                    <a:lumMod val="65000"/>
                  </a:schemeClr>
                </a:solidFill>
              </a:rPr>
              <a:t>Questions</a:t>
            </a:r>
          </a:p>
          <a:p>
            <a:pPr>
              <a:lnSpc>
                <a:spcPct val="150000"/>
              </a:lnSpc>
            </a:pPr>
            <a:r>
              <a:rPr lang="fr-CH" sz="2800" dirty="0" smtClean="0">
                <a:solidFill>
                  <a:schemeClr val="bg1">
                    <a:lumMod val="65000"/>
                  </a:schemeClr>
                </a:solidFill>
              </a:rPr>
              <a:t>Rapport de la commission financière</a:t>
            </a:r>
          </a:p>
          <a:p>
            <a:pPr>
              <a:lnSpc>
                <a:spcPct val="150000"/>
              </a:lnSpc>
            </a:pPr>
            <a:r>
              <a:rPr lang="fr-CH" sz="2800" dirty="0" smtClean="0"/>
              <a:t>Approbation des comptes </a:t>
            </a:r>
            <a:endParaRPr lang="fr-CH" sz="2800" dirty="0"/>
          </a:p>
        </p:txBody>
      </p:sp>
    </p:spTree>
    <p:extLst>
      <p:ext uri="{BB962C8B-B14F-4D97-AF65-F5344CB8AC3E}">
        <p14:creationId xmlns:p14="http://schemas.microsoft.com/office/powerpoint/2010/main" val="1680860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38</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err="1" smtClean="0"/>
              <a:t>Tractanda</a:t>
            </a:r>
            <a:endParaRPr lang="fr-CH" dirty="0"/>
          </a:p>
        </p:txBody>
      </p:sp>
      <p:sp>
        <p:nvSpPr>
          <p:cNvPr id="6" name="Espace réservé du contenu 5"/>
          <p:cNvSpPr>
            <a:spLocks noGrp="1"/>
          </p:cNvSpPr>
          <p:nvPr>
            <p:ph sz="quarter" idx="13"/>
          </p:nvPr>
        </p:nvSpPr>
        <p:spPr>
          <a:xfrm>
            <a:off x="683568" y="1316424"/>
            <a:ext cx="8280920" cy="5052541"/>
          </a:xfrm>
        </p:spPr>
        <p:txBody>
          <a:bodyPr>
            <a:normAutofit fontScale="32500" lnSpcReduction="20000"/>
          </a:bodyPr>
          <a:lstStyle/>
          <a:p>
            <a:pPr marL="502920" lvl="0" indent="-457200">
              <a:buFont typeface="+mj-lt"/>
              <a:buAutoNum type="arabicPeriod"/>
            </a:pPr>
            <a:r>
              <a:rPr lang="fr-FR" sz="4000" dirty="0" smtClean="0">
                <a:solidFill>
                  <a:schemeClr val="bg1">
                    <a:lumMod val="65000"/>
                  </a:schemeClr>
                </a:solidFill>
              </a:rPr>
              <a:t>Accueil</a:t>
            </a:r>
            <a:r>
              <a:rPr lang="fr-FR" sz="4000" dirty="0">
                <a:solidFill>
                  <a:schemeClr val="bg1">
                    <a:lumMod val="65000"/>
                  </a:schemeClr>
                </a:solidFill>
              </a:rPr>
              <a:t>, ouverture et constitution de l’assemblée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Procès-verbal de la dernière 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Rapport du conseil de paroisse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Comptes 2017 </a:t>
            </a:r>
            <a:endParaRPr lang="fr-CH" sz="4000" dirty="0">
              <a:solidFill>
                <a:schemeClr val="bg1">
                  <a:lumMod val="65000"/>
                </a:schemeClr>
              </a:solidFill>
            </a:endParaRPr>
          </a:p>
          <a:p>
            <a:pPr marL="45720" indent="0">
              <a:buNone/>
            </a:pPr>
            <a:r>
              <a:rPr lang="fr-FR" sz="4000" dirty="0">
                <a:solidFill>
                  <a:schemeClr val="bg1">
                    <a:lumMod val="65000"/>
                  </a:schemeClr>
                </a:solidFill>
              </a:rPr>
              <a:t>	Rapport de la commission financière </a:t>
            </a:r>
            <a:endParaRPr lang="fr-CH" sz="4000" dirty="0">
              <a:solidFill>
                <a:schemeClr val="bg1">
                  <a:lumMod val="65000"/>
                </a:schemeClr>
              </a:solidFill>
            </a:endParaRPr>
          </a:p>
          <a:p>
            <a:pPr marL="502920" lvl="0" indent="-457200">
              <a:buFont typeface="+mj-lt"/>
              <a:buAutoNum type="arabicPeriod" startAt="5"/>
            </a:pPr>
            <a:r>
              <a:rPr lang="fr-FR" sz="5000" b="1" dirty="0">
                <a:solidFill>
                  <a:schemeClr val="tx1"/>
                </a:solidFill>
              </a:rPr>
              <a:t>Budget 2018 </a:t>
            </a:r>
            <a:endParaRPr lang="fr-CH" sz="5000" b="1" dirty="0">
              <a:solidFill>
                <a:schemeClr val="tx1"/>
              </a:solidFill>
            </a:endParaRPr>
          </a:p>
          <a:p>
            <a:pPr marL="640080" lvl="2" indent="0">
              <a:buNone/>
            </a:pPr>
            <a:r>
              <a:rPr lang="fr-FR" sz="5000" b="1" dirty="0">
                <a:solidFill>
                  <a:schemeClr val="tx1"/>
                </a:solidFill>
              </a:rPr>
              <a:t>Fonctionnement </a:t>
            </a:r>
            <a:endParaRPr lang="fr-CH" sz="5000" b="1" dirty="0">
              <a:solidFill>
                <a:schemeClr val="tx1"/>
              </a:solidFill>
            </a:endParaRPr>
          </a:p>
          <a:p>
            <a:pPr marL="640080" lvl="2" indent="0">
              <a:buNone/>
            </a:pPr>
            <a:r>
              <a:rPr lang="fr-FR" sz="5000" b="1" dirty="0">
                <a:solidFill>
                  <a:schemeClr val="tx1"/>
                </a:solidFill>
              </a:rPr>
              <a:t>Investissements </a:t>
            </a:r>
            <a:endParaRPr lang="fr-CH" sz="5000" b="1" dirty="0">
              <a:solidFill>
                <a:schemeClr val="tx1"/>
              </a:solidFill>
            </a:endParaRPr>
          </a:p>
          <a:p>
            <a:pPr marL="45720" indent="0">
              <a:buNone/>
            </a:pPr>
            <a:r>
              <a:rPr lang="fr-FR" sz="5000" b="1" dirty="0">
                <a:solidFill>
                  <a:schemeClr val="tx1"/>
                </a:solidFill>
              </a:rPr>
              <a:t>	Rapport de la commission financière </a:t>
            </a:r>
          </a:p>
          <a:p>
            <a:pPr marL="502920" lvl="0" indent="-457200">
              <a:lnSpc>
                <a:spcPct val="150000"/>
              </a:lnSpc>
              <a:buFont typeface="+mj-lt"/>
              <a:buAutoNum type="arabicPeriod" startAt="6"/>
            </a:pPr>
            <a:r>
              <a:rPr lang="fr-FR" sz="4000" dirty="0">
                <a:solidFill>
                  <a:schemeClr val="bg1">
                    <a:lumMod val="65000"/>
                  </a:schemeClr>
                </a:solidFill>
              </a:rPr>
              <a:t>Désignation des candidats pour l’élection des représentants des paroisses à l’Assemblée de la Corporation cantonale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Élection de la commission financière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Fixation du mode de convocation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Parole au conseil pastoral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smtClean="0">
                <a:solidFill>
                  <a:schemeClr val="bg1">
                    <a:lumMod val="65000"/>
                  </a:schemeClr>
                </a:solidFill>
              </a:rPr>
              <a:t>Divers</a:t>
            </a:r>
            <a:endParaRPr lang="fr-CH" dirty="0">
              <a:solidFill>
                <a:schemeClr val="bg1">
                  <a:lumMod val="65000"/>
                </a:schemeClr>
              </a:solidFill>
            </a:endParaRPr>
          </a:p>
        </p:txBody>
      </p:sp>
    </p:spTree>
    <p:extLst>
      <p:ext uri="{BB962C8B-B14F-4D97-AF65-F5344CB8AC3E}">
        <p14:creationId xmlns:p14="http://schemas.microsoft.com/office/powerpoint/2010/main" val="3389599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39</a:t>
            </a:fld>
            <a:endParaRPr lang="fr-CH"/>
          </a:p>
        </p:txBody>
      </p:sp>
      <p:sp>
        <p:nvSpPr>
          <p:cNvPr id="5" name="Titre 4"/>
          <p:cNvSpPr>
            <a:spLocks noGrp="1"/>
          </p:cNvSpPr>
          <p:nvPr>
            <p:ph type="title"/>
          </p:nvPr>
        </p:nvSpPr>
        <p:spPr/>
        <p:txBody>
          <a:bodyPr/>
          <a:lstStyle/>
          <a:p>
            <a:r>
              <a:rPr lang="fr-CH" dirty="0" smtClean="0"/>
              <a:t>5 – Budget 2018</a:t>
            </a:r>
            <a:endParaRPr lang="fr-CH" dirty="0"/>
          </a:p>
        </p:txBody>
      </p:sp>
      <p:sp>
        <p:nvSpPr>
          <p:cNvPr id="6" name="Espace réservé du contenu 5"/>
          <p:cNvSpPr>
            <a:spLocks noGrp="1"/>
          </p:cNvSpPr>
          <p:nvPr>
            <p:ph sz="quarter" idx="13"/>
          </p:nvPr>
        </p:nvSpPr>
        <p:spPr/>
        <p:txBody>
          <a:bodyPr>
            <a:normAutofit lnSpcReduction="10000"/>
          </a:bodyPr>
          <a:lstStyle/>
          <a:p>
            <a:pPr>
              <a:lnSpc>
                <a:spcPct val="150000"/>
              </a:lnSpc>
              <a:spcBef>
                <a:spcPts val="0"/>
              </a:spcBef>
              <a:spcAft>
                <a:spcPts val="0"/>
              </a:spcAft>
            </a:pPr>
            <a:r>
              <a:rPr lang="fr-CH" sz="2800" dirty="0" smtClean="0"/>
              <a:t>Présentation du budget 2018</a:t>
            </a:r>
          </a:p>
          <a:p>
            <a:pPr lvl="1">
              <a:lnSpc>
                <a:spcPct val="150000"/>
              </a:lnSpc>
              <a:spcBef>
                <a:spcPts val="0"/>
              </a:spcBef>
              <a:spcAft>
                <a:spcPts val="0"/>
              </a:spcAft>
            </a:pPr>
            <a:r>
              <a:rPr lang="fr-CH" sz="2400" dirty="0" smtClean="0"/>
              <a:t> Fonctionnement</a:t>
            </a:r>
          </a:p>
          <a:p>
            <a:pPr lvl="1">
              <a:lnSpc>
                <a:spcPct val="150000"/>
              </a:lnSpc>
              <a:spcBef>
                <a:spcPts val="0"/>
              </a:spcBef>
              <a:spcAft>
                <a:spcPts val="0"/>
              </a:spcAft>
            </a:pPr>
            <a:r>
              <a:rPr lang="fr-CH" sz="2400" dirty="0" smtClean="0"/>
              <a:t> </a:t>
            </a:r>
            <a:r>
              <a:rPr lang="fr-CH" sz="2400" dirty="0"/>
              <a:t>I</a:t>
            </a:r>
            <a:r>
              <a:rPr lang="fr-CH" sz="2400" dirty="0" smtClean="0"/>
              <a:t>nvestissements </a:t>
            </a:r>
          </a:p>
          <a:p>
            <a:pPr>
              <a:lnSpc>
                <a:spcPct val="150000"/>
              </a:lnSpc>
              <a:spcBef>
                <a:spcPts val="0"/>
              </a:spcBef>
              <a:spcAft>
                <a:spcPts val="0"/>
              </a:spcAft>
            </a:pPr>
            <a:r>
              <a:rPr lang="fr-CH" sz="2800" dirty="0" smtClean="0"/>
              <a:t>Questions</a:t>
            </a:r>
          </a:p>
          <a:p>
            <a:pPr>
              <a:lnSpc>
                <a:spcPct val="150000"/>
              </a:lnSpc>
              <a:spcBef>
                <a:spcPts val="0"/>
              </a:spcBef>
              <a:spcAft>
                <a:spcPts val="0"/>
              </a:spcAft>
            </a:pPr>
            <a:r>
              <a:rPr lang="fr-CH" sz="2800" dirty="0" smtClean="0"/>
              <a:t>Rapport de la commission financière</a:t>
            </a:r>
          </a:p>
          <a:p>
            <a:pPr>
              <a:lnSpc>
                <a:spcPct val="150000"/>
              </a:lnSpc>
              <a:spcBef>
                <a:spcPts val="0"/>
              </a:spcBef>
              <a:spcAft>
                <a:spcPts val="0"/>
              </a:spcAft>
            </a:pPr>
            <a:r>
              <a:rPr lang="fr-CH" sz="2800" dirty="0" smtClean="0"/>
              <a:t>Approbation </a:t>
            </a:r>
            <a:r>
              <a:rPr lang="fr-CH" sz="2800" dirty="0"/>
              <a:t>du budget </a:t>
            </a:r>
            <a:r>
              <a:rPr lang="fr-CH" sz="2800" dirty="0" smtClean="0"/>
              <a:t>des investissements 2018</a:t>
            </a:r>
          </a:p>
          <a:p>
            <a:pPr>
              <a:lnSpc>
                <a:spcPct val="150000"/>
              </a:lnSpc>
              <a:spcBef>
                <a:spcPts val="0"/>
              </a:spcBef>
              <a:spcAft>
                <a:spcPts val="0"/>
              </a:spcAft>
            </a:pPr>
            <a:r>
              <a:rPr lang="fr-CH" sz="2800" dirty="0"/>
              <a:t>Approbation du budget de fonctionnement </a:t>
            </a:r>
            <a:r>
              <a:rPr lang="fr-CH" sz="2800" dirty="0" smtClean="0"/>
              <a:t>2018</a:t>
            </a:r>
            <a:endParaRPr lang="fr-CH" sz="2800" dirty="0"/>
          </a:p>
          <a:p>
            <a:pPr marL="45720" indent="0">
              <a:lnSpc>
                <a:spcPct val="150000"/>
              </a:lnSpc>
              <a:spcBef>
                <a:spcPts val="0"/>
              </a:spcBef>
              <a:spcAft>
                <a:spcPts val="0"/>
              </a:spcAft>
              <a:buNone/>
            </a:pPr>
            <a:endParaRPr lang="fr-CH" sz="2800" dirty="0"/>
          </a:p>
          <a:p>
            <a:pPr>
              <a:lnSpc>
                <a:spcPct val="150000"/>
              </a:lnSpc>
              <a:spcBef>
                <a:spcPts val="0"/>
              </a:spcBef>
              <a:spcAft>
                <a:spcPts val="0"/>
              </a:spcAft>
            </a:pPr>
            <a:endParaRPr lang="fr-CH" sz="2800" dirty="0" smtClean="0"/>
          </a:p>
          <a:p>
            <a:pPr marL="45720" indent="0">
              <a:lnSpc>
                <a:spcPct val="150000"/>
              </a:lnSpc>
              <a:spcBef>
                <a:spcPts val="0"/>
              </a:spcBef>
              <a:spcAft>
                <a:spcPts val="0"/>
              </a:spcAft>
              <a:buNone/>
            </a:pPr>
            <a:endParaRPr lang="fr-CH" sz="2800" dirty="0" smtClean="0"/>
          </a:p>
          <a:p>
            <a:endParaRPr lang="fr-CH" dirty="0"/>
          </a:p>
        </p:txBody>
      </p:sp>
    </p:spTree>
    <p:extLst>
      <p:ext uri="{BB962C8B-B14F-4D97-AF65-F5344CB8AC3E}">
        <p14:creationId xmlns:p14="http://schemas.microsoft.com/office/powerpoint/2010/main" val="3427717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4</a:t>
            </a:fld>
            <a:endParaRPr lang="fr-CH"/>
          </a:p>
        </p:txBody>
      </p:sp>
      <p:sp>
        <p:nvSpPr>
          <p:cNvPr id="5" name="Titre 4"/>
          <p:cNvSpPr>
            <a:spLocks noGrp="1"/>
          </p:cNvSpPr>
          <p:nvPr>
            <p:ph type="title"/>
          </p:nvPr>
        </p:nvSpPr>
        <p:spPr/>
        <p:txBody>
          <a:bodyPr/>
          <a:lstStyle/>
          <a:p>
            <a:r>
              <a:rPr lang="fr-CH" dirty="0" err="1" smtClean="0"/>
              <a:t>Tractanda</a:t>
            </a:r>
            <a:endParaRPr lang="fr-CH" dirty="0"/>
          </a:p>
        </p:txBody>
      </p:sp>
      <p:sp>
        <p:nvSpPr>
          <p:cNvPr id="6" name="Espace réservé du contenu 5"/>
          <p:cNvSpPr>
            <a:spLocks noGrp="1"/>
          </p:cNvSpPr>
          <p:nvPr>
            <p:ph sz="quarter" idx="13"/>
          </p:nvPr>
        </p:nvSpPr>
        <p:spPr>
          <a:xfrm>
            <a:off x="395536" y="1484784"/>
            <a:ext cx="8280920" cy="4687416"/>
          </a:xfrm>
        </p:spPr>
        <p:txBody>
          <a:bodyPr>
            <a:normAutofit/>
          </a:bodyPr>
          <a:lstStyle/>
          <a:p>
            <a:pPr marL="502920" lvl="0" indent="-457200">
              <a:lnSpc>
                <a:spcPct val="150000"/>
              </a:lnSpc>
              <a:buFont typeface="+mj-lt"/>
              <a:buAutoNum type="arabicPeriod" startAt="6"/>
            </a:pPr>
            <a:r>
              <a:rPr lang="fr-FR" sz="2400" dirty="0" smtClean="0"/>
              <a:t>Désignation </a:t>
            </a:r>
            <a:r>
              <a:rPr lang="fr-FR" sz="2400" dirty="0"/>
              <a:t>des candidats pour l’élection des représentants des paroisses à l’Assemblée de la Corporation cantonale </a:t>
            </a:r>
            <a:endParaRPr lang="fr-CH" sz="4400" dirty="0"/>
          </a:p>
          <a:p>
            <a:pPr marL="502920" lvl="0" indent="-457200">
              <a:lnSpc>
                <a:spcPct val="150000"/>
              </a:lnSpc>
              <a:buFont typeface="+mj-lt"/>
              <a:buAutoNum type="arabicPeriod" startAt="6"/>
            </a:pPr>
            <a:r>
              <a:rPr lang="fr-FR" sz="2400" dirty="0"/>
              <a:t>Élection de la commission financière </a:t>
            </a:r>
            <a:endParaRPr lang="fr-CH" sz="4400" dirty="0"/>
          </a:p>
          <a:p>
            <a:pPr marL="502920" lvl="0" indent="-457200">
              <a:lnSpc>
                <a:spcPct val="150000"/>
              </a:lnSpc>
              <a:buFont typeface="+mj-lt"/>
              <a:buAutoNum type="arabicPeriod" startAt="6"/>
            </a:pPr>
            <a:r>
              <a:rPr lang="fr-FR" sz="2400" dirty="0"/>
              <a:t>Fixation du mode de convocation </a:t>
            </a:r>
            <a:endParaRPr lang="fr-CH" sz="4400" dirty="0"/>
          </a:p>
          <a:p>
            <a:pPr marL="502920" lvl="0" indent="-457200">
              <a:lnSpc>
                <a:spcPct val="150000"/>
              </a:lnSpc>
              <a:buFont typeface="+mj-lt"/>
              <a:buAutoNum type="arabicPeriod" startAt="6"/>
            </a:pPr>
            <a:r>
              <a:rPr lang="fr-FR" sz="2400" dirty="0"/>
              <a:t>Parole au conseil pastoral </a:t>
            </a:r>
            <a:endParaRPr lang="fr-CH" sz="4400" dirty="0"/>
          </a:p>
          <a:p>
            <a:pPr marL="502920" lvl="0" indent="-457200">
              <a:lnSpc>
                <a:spcPct val="150000"/>
              </a:lnSpc>
              <a:buFont typeface="+mj-lt"/>
              <a:buAutoNum type="arabicPeriod" startAt="6"/>
            </a:pPr>
            <a:r>
              <a:rPr lang="fr-FR" sz="2400" dirty="0"/>
              <a:t>Divers </a:t>
            </a:r>
            <a:endParaRPr lang="fr-CH" sz="4400" dirty="0"/>
          </a:p>
          <a:p>
            <a:pPr marL="45720" indent="0">
              <a:lnSpc>
                <a:spcPct val="150000"/>
              </a:lnSpc>
              <a:buNone/>
            </a:pPr>
            <a:endParaRPr lang="fr-CH" dirty="0"/>
          </a:p>
        </p:txBody>
      </p:sp>
    </p:spTree>
    <p:extLst>
      <p:ext uri="{BB962C8B-B14F-4D97-AF65-F5344CB8AC3E}">
        <p14:creationId xmlns:p14="http://schemas.microsoft.com/office/powerpoint/2010/main" val="2825549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40</a:t>
            </a:fld>
            <a:endParaRPr lang="fr-CH"/>
          </a:p>
        </p:txBody>
      </p:sp>
      <p:sp>
        <p:nvSpPr>
          <p:cNvPr id="5" name="Titre 4"/>
          <p:cNvSpPr>
            <a:spLocks noGrp="1"/>
          </p:cNvSpPr>
          <p:nvPr>
            <p:ph type="title"/>
          </p:nvPr>
        </p:nvSpPr>
        <p:spPr/>
        <p:txBody>
          <a:bodyPr/>
          <a:lstStyle/>
          <a:p>
            <a:r>
              <a:rPr lang="fr-CH" dirty="0" smtClean="0"/>
              <a:t>5 – Budget 2018</a:t>
            </a:r>
            <a:endParaRPr lang="fr-CH" dirty="0"/>
          </a:p>
        </p:txBody>
      </p:sp>
      <p:sp>
        <p:nvSpPr>
          <p:cNvPr id="6" name="Espace réservé du contenu 5"/>
          <p:cNvSpPr>
            <a:spLocks noGrp="1"/>
          </p:cNvSpPr>
          <p:nvPr>
            <p:ph sz="quarter" idx="13"/>
          </p:nvPr>
        </p:nvSpPr>
        <p:spPr/>
        <p:txBody>
          <a:bodyPr>
            <a:normAutofit lnSpcReduction="10000"/>
          </a:bodyPr>
          <a:lstStyle/>
          <a:p>
            <a:pPr>
              <a:lnSpc>
                <a:spcPct val="150000"/>
              </a:lnSpc>
              <a:spcBef>
                <a:spcPts val="0"/>
              </a:spcBef>
              <a:spcAft>
                <a:spcPts val="0"/>
              </a:spcAft>
            </a:pPr>
            <a:r>
              <a:rPr lang="fr-CH" sz="2800" dirty="0" smtClean="0">
                <a:solidFill>
                  <a:schemeClr val="tx1">
                    <a:lumMod val="85000"/>
                    <a:lumOff val="15000"/>
                  </a:schemeClr>
                </a:solidFill>
              </a:rPr>
              <a:t>Présentation du budget 2018</a:t>
            </a:r>
          </a:p>
          <a:p>
            <a:pPr lvl="1">
              <a:lnSpc>
                <a:spcPct val="150000"/>
              </a:lnSpc>
              <a:spcBef>
                <a:spcPts val="0"/>
              </a:spcBef>
              <a:spcAft>
                <a:spcPts val="0"/>
              </a:spcAft>
            </a:pPr>
            <a:r>
              <a:rPr lang="fr-CH" sz="2400" dirty="0" smtClean="0">
                <a:solidFill>
                  <a:schemeClr val="tx1">
                    <a:lumMod val="85000"/>
                    <a:lumOff val="15000"/>
                  </a:schemeClr>
                </a:solidFill>
              </a:rPr>
              <a:t> Fonctionnement</a:t>
            </a:r>
          </a:p>
          <a:p>
            <a:pPr lvl="1">
              <a:lnSpc>
                <a:spcPct val="150000"/>
              </a:lnSpc>
              <a:spcBef>
                <a:spcPts val="0"/>
              </a:spcBef>
              <a:spcAft>
                <a:spcPts val="0"/>
              </a:spcAft>
            </a:pPr>
            <a:r>
              <a:rPr lang="fr-CH" sz="2400" dirty="0" smtClean="0">
                <a:solidFill>
                  <a:schemeClr val="bg1">
                    <a:lumMod val="65000"/>
                  </a:schemeClr>
                </a:solidFill>
              </a:rPr>
              <a:t> </a:t>
            </a:r>
            <a:r>
              <a:rPr lang="fr-CH" sz="2400" dirty="0">
                <a:solidFill>
                  <a:schemeClr val="bg1">
                    <a:lumMod val="65000"/>
                  </a:schemeClr>
                </a:solidFill>
              </a:rPr>
              <a:t>I</a:t>
            </a:r>
            <a:r>
              <a:rPr lang="fr-CH" sz="2400" dirty="0" smtClean="0">
                <a:solidFill>
                  <a:schemeClr val="bg1">
                    <a:lumMod val="65000"/>
                  </a:schemeClr>
                </a:solidFill>
              </a:rPr>
              <a:t>nvestissements </a:t>
            </a:r>
          </a:p>
          <a:p>
            <a:pPr>
              <a:lnSpc>
                <a:spcPct val="150000"/>
              </a:lnSpc>
              <a:spcBef>
                <a:spcPts val="0"/>
              </a:spcBef>
              <a:spcAft>
                <a:spcPts val="0"/>
              </a:spcAft>
            </a:pPr>
            <a:r>
              <a:rPr lang="fr-CH" sz="2800" dirty="0" smtClean="0">
                <a:solidFill>
                  <a:schemeClr val="bg1">
                    <a:lumMod val="65000"/>
                  </a:schemeClr>
                </a:solidFill>
              </a:rPr>
              <a:t>Questions</a:t>
            </a:r>
          </a:p>
          <a:p>
            <a:pPr>
              <a:lnSpc>
                <a:spcPct val="150000"/>
              </a:lnSpc>
              <a:spcBef>
                <a:spcPts val="0"/>
              </a:spcBef>
              <a:spcAft>
                <a:spcPts val="0"/>
              </a:spcAft>
            </a:pPr>
            <a:r>
              <a:rPr lang="fr-CH" sz="2800" dirty="0" smtClean="0">
                <a:solidFill>
                  <a:schemeClr val="bg1">
                    <a:lumMod val="65000"/>
                  </a:schemeClr>
                </a:solidFill>
              </a:rPr>
              <a:t>Rapport de la commission financière</a:t>
            </a:r>
          </a:p>
          <a:p>
            <a:pPr>
              <a:lnSpc>
                <a:spcPct val="150000"/>
              </a:lnSpc>
              <a:spcBef>
                <a:spcPts val="0"/>
              </a:spcBef>
              <a:spcAft>
                <a:spcPts val="0"/>
              </a:spcAft>
            </a:pPr>
            <a:r>
              <a:rPr lang="fr-CH" sz="2800" dirty="0" smtClean="0">
                <a:solidFill>
                  <a:schemeClr val="bg1">
                    <a:lumMod val="65000"/>
                  </a:schemeClr>
                </a:solidFill>
              </a:rPr>
              <a:t>Approbation </a:t>
            </a:r>
            <a:r>
              <a:rPr lang="fr-CH" sz="2800" dirty="0">
                <a:solidFill>
                  <a:schemeClr val="bg1">
                    <a:lumMod val="65000"/>
                  </a:schemeClr>
                </a:solidFill>
              </a:rPr>
              <a:t>du budget </a:t>
            </a:r>
            <a:r>
              <a:rPr lang="fr-CH" sz="2800" dirty="0" smtClean="0">
                <a:solidFill>
                  <a:schemeClr val="bg1">
                    <a:lumMod val="65000"/>
                  </a:schemeClr>
                </a:solidFill>
              </a:rPr>
              <a:t>des investissements 2018</a:t>
            </a:r>
            <a:endParaRPr lang="fr-CH" sz="2800" dirty="0">
              <a:solidFill>
                <a:schemeClr val="bg1">
                  <a:lumMod val="65000"/>
                </a:schemeClr>
              </a:solidFill>
            </a:endParaRPr>
          </a:p>
          <a:p>
            <a:pPr>
              <a:lnSpc>
                <a:spcPct val="150000"/>
              </a:lnSpc>
              <a:spcBef>
                <a:spcPts val="0"/>
              </a:spcBef>
              <a:spcAft>
                <a:spcPts val="0"/>
              </a:spcAft>
            </a:pPr>
            <a:r>
              <a:rPr lang="fr-CH" sz="2800" dirty="0">
                <a:solidFill>
                  <a:schemeClr val="bg1">
                    <a:lumMod val="65000"/>
                  </a:schemeClr>
                </a:solidFill>
              </a:rPr>
              <a:t>Approbation du budget de fonctionnement </a:t>
            </a:r>
            <a:r>
              <a:rPr lang="fr-CH" sz="2800" dirty="0" smtClean="0">
                <a:solidFill>
                  <a:schemeClr val="bg1">
                    <a:lumMod val="65000"/>
                  </a:schemeClr>
                </a:solidFill>
              </a:rPr>
              <a:t>2018</a:t>
            </a:r>
            <a:endParaRPr lang="fr-CH" sz="2800" dirty="0">
              <a:solidFill>
                <a:schemeClr val="bg1">
                  <a:lumMod val="65000"/>
                </a:schemeClr>
              </a:solidFill>
            </a:endParaRPr>
          </a:p>
          <a:p>
            <a:pPr marL="45720" indent="0">
              <a:lnSpc>
                <a:spcPct val="150000"/>
              </a:lnSpc>
              <a:spcBef>
                <a:spcPts val="0"/>
              </a:spcBef>
              <a:spcAft>
                <a:spcPts val="0"/>
              </a:spcAft>
              <a:buNone/>
            </a:pPr>
            <a:endParaRPr lang="fr-CH" sz="2800" dirty="0" smtClean="0"/>
          </a:p>
          <a:p>
            <a:pPr marL="45720" indent="0">
              <a:lnSpc>
                <a:spcPct val="150000"/>
              </a:lnSpc>
              <a:spcBef>
                <a:spcPts val="0"/>
              </a:spcBef>
              <a:spcAft>
                <a:spcPts val="0"/>
              </a:spcAft>
              <a:buNone/>
            </a:pPr>
            <a:endParaRPr lang="fr-CH" sz="2800" dirty="0" smtClean="0"/>
          </a:p>
          <a:p>
            <a:endParaRPr lang="fr-CH" dirty="0"/>
          </a:p>
        </p:txBody>
      </p:sp>
    </p:spTree>
    <p:extLst>
      <p:ext uri="{BB962C8B-B14F-4D97-AF65-F5344CB8AC3E}">
        <p14:creationId xmlns:p14="http://schemas.microsoft.com/office/powerpoint/2010/main" val="934394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41</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a:t>5</a:t>
            </a:r>
            <a:r>
              <a:rPr lang="fr-CH" dirty="0" smtClean="0"/>
              <a:t> – Budget 2018</a:t>
            </a:r>
            <a:endParaRPr lang="fr-CH" dirty="0"/>
          </a:p>
        </p:txBody>
      </p:sp>
      <p:sp>
        <p:nvSpPr>
          <p:cNvPr id="8" name="Espace réservé du contenu 5"/>
          <p:cNvSpPr>
            <a:spLocks noGrp="1"/>
          </p:cNvSpPr>
          <p:nvPr>
            <p:ph sz="quarter" idx="13"/>
          </p:nvPr>
        </p:nvSpPr>
        <p:spPr>
          <a:xfrm>
            <a:off x="457199" y="1301816"/>
            <a:ext cx="8280920" cy="4320480"/>
          </a:xfrm>
        </p:spPr>
        <p:txBody>
          <a:bodyPr>
            <a:noAutofit/>
          </a:bodyPr>
          <a:lstStyle/>
          <a:p>
            <a:pPr marL="45720" indent="0">
              <a:buNone/>
            </a:pPr>
            <a:r>
              <a:rPr lang="fr-CH" sz="3600" b="1" dirty="0" smtClean="0"/>
              <a:t>Le budget 2018 de fonctionnement est proche de celui de 2017 et nécessite les remarques suivantes:</a:t>
            </a:r>
          </a:p>
          <a:p>
            <a:pPr marL="45720" indent="0">
              <a:buNone/>
            </a:pPr>
            <a:r>
              <a:rPr lang="fr-FR" sz="2400" dirty="0" smtClean="0"/>
              <a:t>Au cours de l’année 2018, le conseil de paroisse souhaiterait procéder aux opérations extraordinaires suivantes :</a:t>
            </a:r>
            <a:endParaRPr lang="fr-CH" sz="2400" dirty="0" smtClean="0"/>
          </a:p>
          <a:p>
            <a:r>
              <a:rPr lang="fr-FR" sz="2400" dirty="0" smtClean="0"/>
              <a:t>Elargissement à 1.20 m de la rampe d’accès à l’église</a:t>
            </a:r>
            <a:endParaRPr lang="fr-CH" sz="2400" dirty="0" smtClean="0"/>
          </a:p>
          <a:p>
            <a:r>
              <a:rPr lang="fr-FR" sz="2400" dirty="0" smtClean="0"/>
              <a:t>Pose d’un rideau / d’une paroi au fond de l’église</a:t>
            </a:r>
            <a:endParaRPr lang="fr-CH" sz="2400" dirty="0" smtClean="0"/>
          </a:p>
          <a:p>
            <a:r>
              <a:rPr lang="fr-FR" sz="2400" dirty="0" smtClean="0"/>
              <a:t>Changement de l’ambon</a:t>
            </a:r>
            <a:endParaRPr lang="fr-CH" sz="2400" dirty="0" smtClean="0"/>
          </a:p>
          <a:p>
            <a:pPr marL="45720" indent="0">
              <a:buNone/>
            </a:pPr>
            <a:endParaRPr lang="fr-CH" sz="3600" b="1" dirty="0" smtClean="0"/>
          </a:p>
          <a:p>
            <a:pPr marL="45720" indent="0">
              <a:buNone/>
            </a:pPr>
            <a:endParaRPr lang="fr-CH" sz="3600" b="1" dirty="0" smtClean="0"/>
          </a:p>
          <a:p>
            <a:pPr marL="45720" indent="0">
              <a:buNone/>
            </a:pPr>
            <a:endParaRPr lang="fr-CH" sz="1000" dirty="0" smtClean="0"/>
          </a:p>
        </p:txBody>
      </p:sp>
    </p:spTree>
    <p:extLst>
      <p:ext uri="{BB962C8B-B14F-4D97-AF65-F5344CB8AC3E}">
        <p14:creationId xmlns:p14="http://schemas.microsoft.com/office/powerpoint/2010/main" val="131388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42</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395536" y="1916832"/>
            <a:ext cx="8291264" cy="4437930"/>
          </a:xfrm>
          <a:ln>
            <a:noFill/>
          </a:ln>
        </p:spPr>
        <p:txBody>
          <a:bodyPr>
            <a:normAutofit/>
          </a:bodyPr>
          <a:lstStyle/>
          <a:p>
            <a:pPr marL="45720" lvl="0" indent="0">
              <a:buNone/>
            </a:pPr>
            <a:r>
              <a:rPr lang="fr-CH" sz="3200" b="1" dirty="0" smtClean="0"/>
              <a:t>Aménagement de la rampe d’accès à l’église</a:t>
            </a:r>
          </a:p>
          <a:p>
            <a:pPr marL="45720" indent="0">
              <a:buNone/>
            </a:pPr>
            <a:r>
              <a:rPr lang="fr-FR" sz="3200" dirty="0"/>
              <a:t>La rampe d’accès handicapés à l’église n’est pas conforme aux normes actuelles de 1,20 m.</a:t>
            </a:r>
          </a:p>
          <a:p>
            <a:pPr marL="45720" lvl="0" indent="0">
              <a:buNone/>
            </a:pPr>
            <a:endParaRPr lang="fr-FR" sz="3200" b="1" dirty="0" smtClean="0"/>
          </a:p>
          <a:p>
            <a:pPr marL="45720" lvl="0" indent="0">
              <a:buNone/>
            </a:pPr>
            <a:endParaRPr lang="fr-CH" sz="3200" b="1" dirty="0"/>
          </a:p>
        </p:txBody>
      </p:sp>
      <p:pic>
        <p:nvPicPr>
          <p:cNvPr id="7" name="Image 6"/>
          <p:cNvPicPr>
            <a:picLocks noChangeAspect="1"/>
          </p:cNvPicPr>
          <p:nvPr/>
        </p:nvPicPr>
        <p:blipFill>
          <a:blip r:embed="rId2"/>
          <a:stretch>
            <a:fillRect/>
          </a:stretch>
        </p:blipFill>
        <p:spPr>
          <a:xfrm>
            <a:off x="-774999" y="0"/>
            <a:ext cx="10632333" cy="6858000"/>
          </a:xfrm>
          <a:prstGeom prst="rect">
            <a:avLst/>
          </a:prstGeom>
        </p:spPr>
      </p:pic>
      <p:cxnSp>
        <p:nvCxnSpPr>
          <p:cNvPr id="11" name="Connecteur droit 10"/>
          <p:cNvCxnSpPr/>
          <p:nvPr/>
        </p:nvCxnSpPr>
        <p:spPr>
          <a:xfrm flipH="1">
            <a:off x="5073678" y="5945534"/>
            <a:ext cx="864096" cy="294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547664" y="263691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403648" y="2708920"/>
            <a:ext cx="3667652" cy="35315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1375340" y="2132856"/>
            <a:ext cx="758259"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5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43</a:t>
            </a:fld>
            <a:endParaRPr lang="fr-CH"/>
          </a:p>
        </p:txBody>
      </p:sp>
      <p:sp>
        <p:nvSpPr>
          <p:cNvPr id="5" name="Titre 4"/>
          <p:cNvSpPr>
            <a:spLocks noGrp="1"/>
          </p:cNvSpPr>
          <p:nvPr>
            <p:ph type="title"/>
          </p:nvPr>
        </p:nvSpPr>
        <p:spPr/>
        <p:txBody>
          <a:bodyPr/>
          <a:lstStyle/>
          <a:p>
            <a:r>
              <a:rPr lang="fr-CH" dirty="0" smtClean="0"/>
              <a:t>3 - </a:t>
            </a:r>
            <a:r>
              <a:rPr lang="fr-FR" dirty="0"/>
              <a:t>Rapport du conseil de paroisse</a:t>
            </a:r>
            <a:br>
              <a:rPr lang="fr-FR" dirty="0"/>
            </a:br>
            <a:endParaRPr lang="fr-CH" dirty="0"/>
          </a:p>
        </p:txBody>
      </p:sp>
      <p:sp>
        <p:nvSpPr>
          <p:cNvPr id="6" name="Espace réservé du contenu 5"/>
          <p:cNvSpPr>
            <a:spLocks noGrp="1"/>
          </p:cNvSpPr>
          <p:nvPr>
            <p:ph sz="quarter" idx="13"/>
          </p:nvPr>
        </p:nvSpPr>
        <p:spPr>
          <a:xfrm>
            <a:off x="395536" y="1916832"/>
            <a:ext cx="8291264" cy="4437930"/>
          </a:xfrm>
          <a:ln>
            <a:noFill/>
          </a:ln>
        </p:spPr>
        <p:txBody>
          <a:bodyPr>
            <a:normAutofit/>
          </a:bodyPr>
          <a:lstStyle/>
          <a:p>
            <a:pPr marL="45720" lvl="0" indent="0">
              <a:buNone/>
            </a:pPr>
            <a:r>
              <a:rPr lang="fr-CH" sz="3200" b="1" dirty="0" smtClean="0"/>
              <a:t>Aménagement de la rampe d’accès à l’église</a:t>
            </a:r>
            <a:endParaRPr lang="fr-FR" sz="3200" b="1" dirty="0" smtClean="0"/>
          </a:p>
          <a:p>
            <a:pPr marL="45720" lvl="0" indent="0">
              <a:buNone/>
            </a:pPr>
            <a:r>
              <a:rPr lang="fr-FR" sz="2800" dirty="0" smtClean="0"/>
              <a:t>La rampe d’accès handicapés à l’église n’est pas conforme aux normes actuelles de 1,20 m.</a:t>
            </a:r>
          </a:p>
          <a:p>
            <a:pPr marL="45720" lvl="0" indent="0">
              <a:buNone/>
            </a:pPr>
            <a:r>
              <a:rPr lang="fr-FR" sz="2800" dirty="0" smtClean="0"/>
              <a:t>De plus nous devons y rajouter une barrière.</a:t>
            </a:r>
          </a:p>
          <a:p>
            <a:pPr marL="45720" indent="0">
              <a:buNone/>
            </a:pPr>
            <a:r>
              <a:rPr lang="fr-CH" sz="2800" b="1" i="1" dirty="0"/>
              <a:t>En même temps le conseil va étudier le problème des marches en molasse qui sont très dégradées</a:t>
            </a:r>
          </a:p>
          <a:p>
            <a:pPr marL="45720" lvl="0" indent="0">
              <a:buNone/>
            </a:pPr>
            <a:endParaRPr lang="fr-CH" sz="3200" b="1" dirty="0"/>
          </a:p>
        </p:txBody>
      </p:sp>
    </p:spTree>
    <p:extLst>
      <p:ext uri="{BB962C8B-B14F-4D97-AF65-F5344CB8AC3E}">
        <p14:creationId xmlns:p14="http://schemas.microsoft.com/office/powerpoint/2010/main" val="1374215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44</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a:t>5</a:t>
            </a:r>
            <a:r>
              <a:rPr lang="fr-CH" dirty="0" smtClean="0"/>
              <a:t> – Budget 2018</a:t>
            </a:r>
            <a:endParaRPr lang="fr-CH" dirty="0"/>
          </a:p>
        </p:txBody>
      </p:sp>
      <p:sp>
        <p:nvSpPr>
          <p:cNvPr id="8" name="Espace réservé du contenu 5"/>
          <p:cNvSpPr>
            <a:spLocks noGrp="1"/>
          </p:cNvSpPr>
          <p:nvPr>
            <p:ph sz="quarter" idx="13"/>
          </p:nvPr>
        </p:nvSpPr>
        <p:spPr>
          <a:xfrm>
            <a:off x="457199" y="1301816"/>
            <a:ext cx="8280920" cy="4320480"/>
          </a:xfrm>
        </p:spPr>
        <p:txBody>
          <a:bodyPr>
            <a:noAutofit/>
          </a:bodyPr>
          <a:lstStyle/>
          <a:p>
            <a:pPr marL="45720" indent="0">
              <a:buNone/>
            </a:pPr>
            <a:r>
              <a:rPr lang="fr-FR" sz="3200" b="1" dirty="0" smtClean="0"/>
              <a:t>Pose d’un rideau / d’une paroi au fond de l’église</a:t>
            </a:r>
            <a:endParaRPr lang="fr-CH" sz="3200" b="1" dirty="0" smtClean="0"/>
          </a:p>
          <a:p>
            <a:pPr marL="45720" indent="0">
              <a:buNone/>
            </a:pPr>
            <a:endParaRPr lang="fr-CH" sz="3200" b="1" dirty="0" smtClean="0"/>
          </a:p>
          <a:p>
            <a:pPr marL="45720" indent="0">
              <a:buNone/>
            </a:pPr>
            <a:endParaRPr lang="fr-CH" sz="3600" b="1" dirty="0" smtClean="0"/>
          </a:p>
          <a:p>
            <a:pPr marL="45720" indent="0">
              <a:buNone/>
            </a:pPr>
            <a:endParaRPr lang="fr-CH" sz="1000" dirty="0" smtClean="0"/>
          </a:p>
        </p:txBody>
      </p:sp>
      <p:pic>
        <p:nvPicPr>
          <p:cNvPr id="6" name="Image 5"/>
          <p:cNvPicPr>
            <a:picLocks noChangeAspect="1"/>
          </p:cNvPicPr>
          <p:nvPr/>
        </p:nvPicPr>
        <p:blipFill>
          <a:blip r:embed="rId2"/>
          <a:stretch>
            <a:fillRect/>
          </a:stretch>
        </p:blipFill>
        <p:spPr>
          <a:xfrm>
            <a:off x="-828601" y="-25729"/>
            <a:ext cx="10160911" cy="6883729"/>
          </a:xfrm>
          <a:prstGeom prst="rect">
            <a:avLst/>
          </a:prstGeom>
        </p:spPr>
      </p:pic>
    </p:spTree>
    <p:extLst>
      <p:ext uri="{BB962C8B-B14F-4D97-AF65-F5344CB8AC3E}">
        <p14:creationId xmlns:p14="http://schemas.microsoft.com/office/powerpoint/2010/main" val="27697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45</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a:t>5</a:t>
            </a:r>
            <a:r>
              <a:rPr lang="fr-CH" dirty="0" smtClean="0"/>
              <a:t> – Budget 2018</a:t>
            </a:r>
            <a:endParaRPr lang="fr-CH" dirty="0"/>
          </a:p>
        </p:txBody>
      </p:sp>
      <p:sp>
        <p:nvSpPr>
          <p:cNvPr id="8" name="Espace réservé du contenu 5"/>
          <p:cNvSpPr>
            <a:spLocks noGrp="1"/>
          </p:cNvSpPr>
          <p:nvPr>
            <p:ph sz="quarter" idx="13"/>
          </p:nvPr>
        </p:nvSpPr>
        <p:spPr>
          <a:xfrm>
            <a:off x="457199" y="1301816"/>
            <a:ext cx="8280920" cy="4320480"/>
          </a:xfrm>
        </p:spPr>
        <p:txBody>
          <a:bodyPr>
            <a:noAutofit/>
          </a:bodyPr>
          <a:lstStyle/>
          <a:p>
            <a:pPr marL="45720" indent="0">
              <a:buNone/>
            </a:pPr>
            <a:r>
              <a:rPr lang="fr-FR" sz="3200" b="1" dirty="0" smtClean="0"/>
              <a:t>Changement de l’ambon</a:t>
            </a:r>
            <a:endParaRPr lang="fr-CH" sz="3200" b="1" dirty="0" smtClean="0"/>
          </a:p>
          <a:p>
            <a:pPr marL="45720" indent="0">
              <a:buNone/>
            </a:pPr>
            <a:endParaRPr lang="fr-CH" sz="3200" b="1" dirty="0" smtClean="0"/>
          </a:p>
          <a:p>
            <a:pPr marL="45720" indent="0">
              <a:buNone/>
            </a:pPr>
            <a:endParaRPr lang="fr-CH" sz="3600" b="1" dirty="0" smtClean="0"/>
          </a:p>
          <a:p>
            <a:pPr marL="45720" indent="0">
              <a:buNone/>
            </a:pPr>
            <a:endParaRPr lang="fr-CH" sz="1000" dirty="0" smtClean="0"/>
          </a:p>
        </p:txBody>
      </p:sp>
      <p:pic>
        <p:nvPicPr>
          <p:cNvPr id="6" name="Image 5"/>
          <p:cNvPicPr>
            <a:picLocks noChangeAspect="1"/>
          </p:cNvPicPr>
          <p:nvPr/>
        </p:nvPicPr>
        <p:blipFill>
          <a:blip r:embed="rId2"/>
          <a:stretch>
            <a:fillRect/>
          </a:stretch>
        </p:blipFill>
        <p:spPr>
          <a:xfrm>
            <a:off x="5802310" y="0"/>
            <a:ext cx="3347864" cy="6950244"/>
          </a:xfrm>
          <a:prstGeom prst="rect">
            <a:avLst/>
          </a:prstGeom>
        </p:spPr>
      </p:pic>
    </p:spTree>
    <p:extLst>
      <p:ext uri="{BB962C8B-B14F-4D97-AF65-F5344CB8AC3E}">
        <p14:creationId xmlns:p14="http://schemas.microsoft.com/office/powerpoint/2010/main" val="397297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46</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a:t>5</a:t>
            </a:r>
            <a:r>
              <a:rPr lang="fr-CH" dirty="0" smtClean="0"/>
              <a:t> – Budget 2018</a:t>
            </a:r>
            <a:endParaRPr lang="fr-CH" dirty="0"/>
          </a:p>
        </p:txBody>
      </p:sp>
      <p:sp>
        <p:nvSpPr>
          <p:cNvPr id="8" name="Espace réservé du contenu 5"/>
          <p:cNvSpPr>
            <a:spLocks noGrp="1"/>
          </p:cNvSpPr>
          <p:nvPr>
            <p:ph sz="quarter" idx="13"/>
          </p:nvPr>
        </p:nvSpPr>
        <p:spPr>
          <a:xfrm>
            <a:off x="539552" y="2276872"/>
            <a:ext cx="8280920" cy="4320480"/>
          </a:xfrm>
        </p:spPr>
        <p:txBody>
          <a:bodyPr>
            <a:noAutofit/>
          </a:bodyPr>
          <a:lstStyle/>
          <a:p>
            <a:pPr marL="45720" indent="0">
              <a:lnSpc>
                <a:spcPct val="150000"/>
              </a:lnSpc>
              <a:buNone/>
            </a:pPr>
            <a:r>
              <a:rPr lang="fr-FR" sz="3200" dirty="0" smtClean="0"/>
              <a:t>Ces </a:t>
            </a:r>
            <a:r>
              <a:rPr lang="fr-FR" sz="3200" dirty="0"/>
              <a:t>opérations seront financées par le budget </a:t>
            </a:r>
            <a:r>
              <a:rPr lang="fr-FR" sz="3200" dirty="0" smtClean="0"/>
              <a:t>ordinaire, d’où le montant de 12’000.- prévu au poste </a:t>
            </a:r>
            <a:r>
              <a:rPr lang="fr-CH" sz="3200" dirty="0" smtClean="0"/>
              <a:t>394.314 </a:t>
            </a:r>
            <a:r>
              <a:rPr lang="fr-CH" sz="3200" dirty="0"/>
              <a:t>Frais d'entretien des bâtiments et </a:t>
            </a:r>
            <a:r>
              <a:rPr lang="fr-CH" sz="3200" dirty="0" smtClean="0"/>
              <a:t>forêts</a:t>
            </a:r>
            <a:endParaRPr lang="fr-CH" sz="3200" b="1" dirty="0" smtClean="0"/>
          </a:p>
          <a:p>
            <a:pPr marL="45720" indent="0">
              <a:buNone/>
            </a:pPr>
            <a:endParaRPr lang="fr-CH" sz="3600" b="1" dirty="0" smtClean="0"/>
          </a:p>
          <a:p>
            <a:pPr marL="45720" indent="0">
              <a:buNone/>
            </a:pPr>
            <a:endParaRPr lang="fr-CH" sz="1000" dirty="0" smtClean="0"/>
          </a:p>
        </p:txBody>
      </p:sp>
    </p:spTree>
    <p:extLst>
      <p:ext uri="{BB962C8B-B14F-4D97-AF65-F5344CB8AC3E}">
        <p14:creationId xmlns:p14="http://schemas.microsoft.com/office/powerpoint/2010/main" val="1121630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47</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a:t>5</a:t>
            </a:r>
            <a:r>
              <a:rPr lang="fr-CH" dirty="0" smtClean="0"/>
              <a:t> – Budget 2018</a:t>
            </a:r>
            <a:endParaRPr lang="fr-CH" dirty="0"/>
          </a:p>
        </p:txBody>
      </p:sp>
      <p:sp>
        <p:nvSpPr>
          <p:cNvPr id="8" name="Espace réservé du contenu 5"/>
          <p:cNvSpPr>
            <a:spLocks noGrp="1"/>
          </p:cNvSpPr>
          <p:nvPr>
            <p:ph sz="quarter" idx="13"/>
          </p:nvPr>
        </p:nvSpPr>
        <p:spPr>
          <a:xfrm>
            <a:off x="457199" y="1772816"/>
            <a:ext cx="8280920" cy="3528392"/>
          </a:xfrm>
        </p:spPr>
        <p:txBody>
          <a:bodyPr>
            <a:noAutofit/>
          </a:bodyPr>
          <a:lstStyle/>
          <a:p>
            <a:pPr marL="45720" indent="0">
              <a:buNone/>
            </a:pPr>
            <a:r>
              <a:rPr lang="fr-CH" sz="3600" b="1" dirty="0" smtClean="0"/>
              <a:t>Bénéfice budgété:</a:t>
            </a:r>
          </a:p>
          <a:p>
            <a:pPr marL="45720" indent="0">
              <a:lnSpc>
                <a:spcPct val="150000"/>
              </a:lnSpc>
              <a:buNone/>
            </a:pPr>
            <a:r>
              <a:rPr lang="fr-CH" sz="2400" b="1" dirty="0" smtClean="0"/>
              <a:t>(compte de fonctionnement) </a:t>
            </a:r>
          </a:p>
          <a:p>
            <a:pPr marL="45720" indent="0">
              <a:lnSpc>
                <a:spcPct val="150000"/>
              </a:lnSpc>
              <a:buNone/>
            </a:pPr>
            <a:r>
              <a:rPr lang="fr-CH" sz="3600" b="1" dirty="0"/>
              <a:t>	</a:t>
            </a:r>
            <a:r>
              <a:rPr lang="fr-CH" sz="3600" b="1" dirty="0" smtClean="0"/>
              <a:t>			1‘458.00</a:t>
            </a:r>
            <a:endParaRPr lang="fr-CH" sz="3600" b="1" dirty="0"/>
          </a:p>
          <a:p>
            <a:pPr marL="45720" indent="0">
              <a:buNone/>
            </a:pPr>
            <a:endParaRPr lang="fr-CH" sz="1000" dirty="0" smtClean="0"/>
          </a:p>
        </p:txBody>
      </p:sp>
    </p:spTree>
    <p:extLst>
      <p:ext uri="{BB962C8B-B14F-4D97-AF65-F5344CB8AC3E}">
        <p14:creationId xmlns:p14="http://schemas.microsoft.com/office/powerpoint/2010/main" val="2742191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48</a:t>
            </a:fld>
            <a:endParaRPr lang="fr-CH"/>
          </a:p>
        </p:txBody>
      </p:sp>
      <p:sp>
        <p:nvSpPr>
          <p:cNvPr id="5" name="Titre 4"/>
          <p:cNvSpPr>
            <a:spLocks noGrp="1"/>
          </p:cNvSpPr>
          <p:nvPr>
            <p:ph type="title"/>
          </p:nvPr>
        </p:nvSpPr>
        <p:spPr/>
        <p:txBody>
          <a:bodyPr/>
          <a:lstStyle/>
          <a:p>
            <a:r>
              <a:rPr lang="fr-CH" dirty="0" smtClean="0"/>
              <a:t>5 – Budget 2018</a:t>
            </a:r>
            <a:endParaRPr lang="fr-CH" dirty="0"/>
          </a:p>
        </p:txBody>
      </p:sp>
      <p:sp>
        <p:nvSpPr>
          <p:cNvPr id="6" name="Espace réservé du contenu 5"/>
          <p:cNvSpPr>
            <a:spLocks noGrp="1"/>
          </p:cNvSpPr>
          <p:nvPr>
            <p:ph sz="quarter" idx="13"/>
          </p:nvPr>
        </p:nvSpPr>
        <p:spPr/>
        <p:txBody>
          <a:bodyPr>
            <a:normAutofit lnSpcReduction="10000"/>
          </a:bodyPr>
          <a:lstStyle/>
          <a:p>
            <a:pPr>
              <a:lnSpc>
                <a:spcPct val="150000"/>
              </a:lnSpc>
              <a:spcBef>
                <a:spcPts val="0"/>
              </a:spcBef>
              <a:spcAft>
                <a:spcPts val="0"/>
              </a:spcAft>
            </a:pPr>
            <a:r>
              <a:rPr lang="fr-CH" sz="2800" dirty="0" smtClean="0">
                <a:solidFill>
                  <a:schemeClr val="bg1">
                    <a:lumMod val="65000"/>
                  </a:schemeClr>
                </a:solidFill>
              </a:rPr>
              <a:t>Présentation du budget 2018</a:t>
            </a:r>
          </a:p>
          <a:p>
            <a:pPr lvl="1">
              <a:lnSpc>
                <a:spcPct val="150000"/>
              </a:lnSpc>
              <a:spcBef>
                <a:spcPts val="0"/>
              </a:spcBef>
              <a:spcAft>
                <a:spcPts val="0"/>
              </a:spcAft>
            </a:pPr>
            <a:r>
              <a:rPr lang="fr-CH" sz="2400" dirty="0" smtClean="0">
                <a:solidFill>
                  <a:schemeClr val="bg1">
                    <a:lumMod val="65000"/>
                  </a:schemeClr>
                </a:solidFill>
              </a:rPr>
              <a:t> Fonctionnement</a:t>
            </a:r>
          </a:p>
          <a:p>
            <a:pPr lvl="1">
              <a:lnSpc>
                <a:spcPct val="150000"/>
              </a:lnSpc>
              <a:spcBef>
                <a:spcPts val="0"/>
              </a:spcBef>
              <a:spcAft>
                <a:spcPts val="0"/>
              </a:spcAft>
            </a:pPr>
            <a:r>
              <a:rPr lang="fr-CH" sz="2400" dirty="0" smtClean="0">
                <a:solidFill>
                  <a:schemeClr val="bg1">
                    <a:lumMod val="65000"/>
                  </a:schemeClr>
                </a:solidFill>
              </a:rPr>
              <a:t> </a:t>
            </a:r>
            <a:r>
              <a:rPr lang="fr-CH" sz="2400" dirty="0">
                <a:solidFill>
                  <a:schemeClr val="tx1">
                    <a:lumMod val="85000"/>
                    <a:lumOff val="15000"/>
                  </a:schemeClr>
                </a:solidFill>
              </a:rPr>
              <a:t>I</a:t>
            </a:r>
            <a:r>
              <a:rPr lang="fr-CH" sz="2400" dirty="0" smtClean="0">
                <a:solidFill>
                  <a:schemeClr val="tx1">
                    <a:lumMod val="85000"/>
                    <a:lumOff val="15000"/>
                  </a:schemeClr>
                </a:solidFill>
              </a:rPr>
              <a:t>nvestissements </a:t>
            </a:r>
          </a:p>
          <a:p>
            <a:pPr>
              <a:lnSpc>
                <a:spcPct val="150000"/>
              </a:lnSpc>
              <a:spcBef>
                <a:spcPts val="0"/>
              </a:spcBef>
              <a:spcAft>
                <a:spcPts val="0"/>
              </a:spcAft>
            </a:pPr>
            <a:r>
              <a:rPr lang="fr-CH" sz="2800" dirty="0" smtClean="0">
                <a:solidFill>
                  <a:schemeClr val="bg1">
                    <a:lumMod val="65000"/>
                  </a:schemeClr>
                </a:solidFill>
              </a:rPr>
              <a:t>Questions</a:t>
            </a:r>
          </a:p>
          <a:p>
            <a:pPr>
              <a:lnSpc>
                <a:spcPct val="150000"/>
              </a:lnSpc>
              <a:spcBef>
                <a:spcPts val="0"/>
              </a:spcBef>
              <a:spcAft>
                <a:spcPts val="0"/>
              </a:spcAft>
            </a:pPr>
            <a:r>
              <a:rPr lang="fr-CH" sz="2800" dirty="0" smtClean="0">
                <a:solidFill>
                  <a:schemeClr val="bg1">
                    <a:lumMod val="65000"/>
                  </a:schemeClr>
                </a:solidFill>
              </a:rPr>
              <a:t>Rapport de la commission financière</a:t>
            </a:r>
          </a:p>
          <a:p>
            <a:pPr>
              <a:lnSpc>
                <a:spcPct val="150000"/>
              </a:lnSpc>
              <a:spcBef>
                <a:spcPts val="0"/>
              </a:spcBef>
              <a:spcAft>
                <a:spcPts val="0"/>
              </a:spcAft>
            </a:pPr>
            <a:r>
              <a:rPr lang="fr-CH" sz="2800" dirty="0" smtClean="0">
                <a:solidFill>
                  <a:schemeClr val="bg1">
                    <a:lumMod val="65000"/>
                  </a:schemeClr>
                </a:solidFill>
              </a:rPr>
              <a:t>Approbation du budget de fonctionnement 2018</a:t>
            </a:r>
          </a:p>
          <a:p>
            <a:pPr>
              <a:lnSpc>
                <a:spcPct val="150000"/>
              </a:lnSpc>
              <a:spcBef>
                <a:spcPts val="0"/>
              </a:spcBef>
              <a:spcAft>
                <a:spcPts val="0"/>
              </a:spcAft>
            </a:pPr>
            <a:r>
              <a:rPr lang="fr-CH" sz="2800" dirty="0">
                <a:solidFill>
                  <a:schemeClr val="bg1">
                    <a:lumMod val="65000"/>
                  </a:schemeClr>
                </a:solidFill>
              </a:rPr>
              <a:t>Approbation du budget </a:t>
            </a:r>
            <a:r>
              <a:rPr lang="fr-CH" sz="2800" dirty="0" smtClean="0">
                <a:solidFill>
                  <a:schemeClr val="bg1">
                    <a:lumMod val="65000"/>
                  </a:schemeClr>
                </a:solidFill>
              </a:rPr>
              <a:t>des investissements 2018</a:t>
            </a:r>
            <a:endParaRPr lang="fr-CH" sz="2800" dirty="0">
              <a:solidFill>
                <a:schemeClr val="bg1">
                  <a:lumMod val="65000"/>
                </a:schemeClr>
              </a:solidFill>
            </a:endParaRPr>
          </a:p>
          <a:p>
            <a:pPr>
              <a:lnSpc>
                <a:spcPct val="150000"/>
              </a:lnSpc>
              <a:spcBef>
                <a:spcPts val="0"/>
              </a:spcBef>
              <a:spcAft>
                <a:spcPts val="0"/>
              </a:spcAft>
            </a:pPr>
            <a:endParaRPr lang="fr-CH" sz="2800" dirty="0" smtClean="0"/>
          </a:p>
          <a:p>
            <a:pPr marL="45720" indent="0">
              <a:lnSpc>
                <a:spcPct val="150000"/>
              </a:lnSpc>
              <a:spcBef>
                <a:spcPts val="0"/>
              </a:spcBef>
              <a:spcAft>
                <a:spcPts val="0"/>
              </a:spcAft>
              <a:buNone/>
            </a:pPr>
            <a:endParaRPr lang="fr-CH" sz="2800" dirty="0" smtClean="0"/>
          </a:p>
          <a:p>
            <a:endParaRPr lang="fr-CH" dirty="0"/>
          </a:p>
        </p:txBody>
      </p:sp>
    </p:spTree>
    <p:extLst>
      <p:ext uri="{BB962C8B-B14F-4D97-AF65-F5344CB8AC3E}">
        <p14:creationId xmlns:p14="http://schemas.microsoft.com/office/powerpoint/2010/main" val="2154081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49</a:t>
            </a:fld>
            <a:endParaRPr lang="fr-CH"/>
          </a:p>
        </p:txBody>
      </p:sp>
      <p:sp>
        <p:nvSpPr>
          <p:cNvPr id="5" name="Titre 4"/>
          <p:cNvSpPr>
            <a:spLocks noGrp="1"/>
          </p:cNvSpPr>
          <p:nvPr>
            <p:ph type="title"/>
          </p:nvPr>
        </p:nvSpPr>
        <p:spPr/>
        <p:txBody>
          <a:bodyPr/>
          <a:lstStyle/>
          <a:p>
            <a:r>
              <a:rPr lang="fr-CH" dirty="0" smtClean="0"/>
              <a:t>5 – Budget 2018</a:t>
            </a:r>
            <a:endParaRPr lang="fr-CH" dirty="0"/>
          </a:p>
        </p:txBody>
      </p:sp>
      <p:sp>
        <p:nvSpPr>
          <p:cNvPr id="6" name="Espace réservé du contenu 5"/>
          <p:cNvSpPr>
            <a:spLocks noGrp="1"/>
          </p:cNvSpPr>
          <p:nvPr>
            <p:ph sz="quarter" idx="13"/>
          </p:nvPr>
        </p:nvSpPr>
        <p:spPr>
          <a:xfrm>
            <a:off x="395536" y="1484784"/>
            <a:ext cx="8352928" cy="4464496"/>
          </a:xfrm>
        </p:spPr>
        <p:txBody>
          <a:bodyPr>
            <a:normAutofit lnSpcReduction="10000"/>
          </a:bodyPr>
          <a:lstStyle/>
          <a:p>
            <a:pPr marL="45720" indent="0">
              <a:lnSpc>
                <a:spcPct val="150000"/>
              </a:lnSpc>
              <a:spcBef>
                <a:spcPts val="0"/>
              </a:spcBef>
              <a:spcAft>
                <a:spcPts val="0"/>
              </a:spcAft>
              <a:buNone/>
            </a:pPr>
            <a:r>
              <a:rPr lang="fr-CH" sz="3500" dirty="0" smtClean="0">
                <a:solidFill>
                  <a:schemeClr val="tx1">
                    <a:lumMod val="85000"/>
                    <a:lumOff val="15000"/>
                  </a:schemeClr>
                </a:solidFill>
              </a:rPr>
              <a:t>Investissements </a:t>
            </a:r>
          </a:p>
          <a:p>
            <a:pPr marL="45720" indent="0">
              <a:lnSpc>
                <a:spcPct val="150000"/>
              </a:lnSpc>
              <a:spcBef>
                <a:spcPts val="0"/>
              </a:spcBef>
              <a:spcAft>
                <a:spcPts val="0"/>
              </a:spcAft>
              <a:buNone/>
            </a:pPr>
            <a:endParaRPr lang="fr-CH" sz="900" dirty="0" smtClean="0">
              <a:solidFill>
                <a:schemeClr val="tx1">
                  <a:lumMod val="85000"/>
                  <a:lumOff val="15000"/>
                </a:schemeClr>
              </a:solidFill>
            </a:endParaRPr>
          </a:p>
          <a:p>
            <a:pPr>
              <a:spcBef>
                <a:spcPts val="0"/>
              </a:spcBef>
              <a:spcAft>
                <a:spcPts val="0"/>
              </a:spcAft>
            </a:pPr>
            <a:r>
              <a:rPr lang="fr-CH" sz="3000" dirty="0" smtClean="0"/>
              <a:t> Réfection du toit de la halle polyvalente</a:t>
            </a:r>
          </a:p>
          <a:p>
            <a:pPr marL="365760" lvl="1" indent="0">
              <a:spcBef>
                <a:spcPts val="0"/>
              </a:spcBef>
              <a:spcAft>
                <a:spcPts val="0"/>
              </a:spcAft>
              <a:buNone/>
            </a:pPr>
            <a:r>
              <a:rPr lang="fr-CH" sz="1400" i="1" dirty="0">
                <a:solidFill>
                  <a:schemeClr val="bg1">
                    <a:lumMod val="50000"/>
                  </a:schemeClr>
                </a:solidFill>
              </a:rPr>
              <a:t>	</a:t>
            </a:r>
            <a:endParaRPr lang="fr-CH" sz="1400" i="1" dirty="0" smtClean="0">
              <a:solidFill>
                <a:schemeClr val="bg1">
                  <a:lumMod val="50000"/>
                </a:schemeClr>
              </a:solidFill>
            </a:endParaRPr>
          </a:p>
          <a:p>
            <a:pPr marL="365760" lvl="1" indent="0">
              <a:spcBef>
                <a:spcPts val="0"/>
              </a:spcBef>
              <a:spcAft>
                <a:spcPts val="0"/>
              </a:spcAft>
              <a:buNone/>
            </a:pPr>
            <a:r>
              <a:rPr lang="fr-CH" sz="2400" i="1" dirty="0">
                <a:solidFill>
                  <a:schemeClr val="bg1">
                    <a:lumMod val="50000"/>
                  </a:schemeClr>
                </a:solidFill>
              </a:rPr>
              <a:t>	</a:t>
            </a:r>
            <a:r>
              <a:rPr lang="fr-CH" sz="2400" i="1" dirty="0" smtClean="0">
                <a:solidFill>
                  <a:schemeClr val="bg1">
                    <a:lumMod val="50000"/>
                  </a:schemeClr>
                </a:solidFill>
              </a:rPr>
              <a:t>	</a:t>
            </a:r>
            <a:r>
              <a:rPr lang="fr-CH" sz="3000" b="1" dirty="0"/>
              <a:t>17’000</a:t>
            </a:r>
            <a:r>
              <a:rPr lang="fr-CH" sz="3000" b="1" dirty="0" smtClean="0"/>
              <a:t>.- (déjà provisionné)</a:t>
            </a:r>
          </a:p>
          <a:p>
            <a:pPr marL="365760" lvl="1" indent="0">
              <a:spcBef>
                <a:spcPts val="0"/>
              </a:spcBef>
              <a:spcAft>
                <a:spcPts val="0"/>
              </a:spcAft>
              <a:buNone/>
            </a:pPr>
            <a:endParaRPr lang="fr-CH" sz="3000" b="1" dirty="0" smtClean="0"/>
          </a:p>
          <a:p>
            <a:pPr>
              <a:spcBef>
                <a:spcPts val="0"/>
              </a:spcBef>
              <a:spcAft>
                <a:spcPts val="0"/>
              </a:spcAft>
            </a:pPr>
            <a:r>
              <a:rPr lang="fr-CH" sz="3200" dirty="0" smtClean="0"/>
              <a:t> Les montants votés l’an dernier pour l’isolation périphérique de la cure et pour la participation aux toilettes publiques sont reportés à l’année 2018</a:t>
            </a:r>
            <a:endParaRPr lang="fr-CH" sz="3200" dirty="0"/>
          </a:p>
          <a:p>
            <a:pPr>
              <a:spcBef>
                <a:spcPts val="0"/>
              </a:spcBef>
              <a:spcAft>
                <a:spcPts val="0"/>
              </a:spcAft>
            </a:pPr>
            <a:endParaRPr lang="fr-CH" sz="1500" b="1" dirty="0" smtClean="0"/>
          </a:p>
          <a:p>
            <a:endParaRPr lang="fr-CH" dirty="0"/>
          </a:p>
        </p:txBody>
      </p:sp>
    </p:spTree>
    <p:extLst>
      <p:ext uri="{BB962C8B-B14F-4D97-AF65-F5344CB8AC3E}">
        <p14:creationId xmlns:p14="http://schemas.microsoft.com/office/powerpoint/2010/main" val="388345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dirty="0"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5</a:t>
            </a:fld>
            <a:endParaRPr lang="fr-CH"/>
          </a:p>
        </p:txBody>
      </p:sp>
      <p:sp>
        <p:nvSpPr>
          <p:cNvPr id="5" name="Titre 4"/>
          <p:cNvSpPr>
            <a:spLocks noGrp="1"/>
          </p:cNvSpPr>
          <p:nvPr>
            <p:ph type="title"/>
          </p:nvPr>
        </p:nvSpPr>
        <p:spPr/>
        <p:txBody>
          <a:bodyPr/>
          <a:lstStyle/>
          <a:p>
            <a:pPr marL="502920" indent="-457200"/>
            <a:r>
              <a:rPr lang="fr-FR" dirty="0" smtClean="0"/>
              <a:t>1 -Accueil</a:t>
            </a:r>
            <a:r>
              <a:rPr lang="fr-FR" dirty="0"/>
              <a:t>, ouverture et constitution de l’assemblée</a:t>
            </a:r>
          </a:p>
        </p:txBody>
      </p:sp>
      <p:sp>
        <p:nvSpPr>
          <p:cNvPr id="6" name="Espace réservé du contenu 5"/>
          <p:cNvSpPr>
            <a:spLocks noGrp="1"/>
          </p:cNvSpPr>
          <p:nvPr>
            <p:ph sz="quarter" idx="13"/>
          </p:nvPr>
        </p:nvSpPr>
        <p:spPr>
          <a:xfrm>
            <a:off x="395536" y="1956284"/>
            <a:ext cx="8280920" cy="3528392"/>
          </a:xfrm>
        </p:spPr>
        <p:txBody>
          <a:bodyPr>
            <a:noAutofit/>
          </a:bodyPr>
          <a:lstStyle/>
          <a:p>
            <a:r>
              <a:rPr lang="fr-CH" sz="2000" dirty="0">
                <a:solidFill>
                  <a:schemeClr val="bg1">
                    <a:lumMod val="65000"/>
                  </a:schemeClr>
                </a:solidFill>
              </a:rPr>
              <a:t>Accueil </a:t>
            </a:r>
            <a:r>
              <a:rPr lang="fr-CH" sz="2000" dirty="0" smtClean="0">
                <a:solidFill>
                  <a:schemeClr val="bg1">
                    <a:lumMod val="65000"/>
                  </a:schemeClr>
                </a:solidFill>
              </a:rPr>
              <a:t>et salutations par </a:t>
            </a:r>
            <a:r>
              <a:rPr lang="fr-CH" sz="2000" dirty="0">
                <a:solidFill>
                  <a:schemeClr val="bg1">
                    <a:lumMod val="65000"/>
                  </a:schemeClr>
                </a:solidFill>
              </a:rPr>
              <a:t>le Président </a:t>
            </a:r>
            <a:endParaRPr lang="fr-CH" sz="2000" dirty="0" smtClean="0">
              <a:solidFill>
                <a:schemeClr val="bg1">
                  <a:lumMod val="65000"/>
                </a:schemeClr>
              </a:solidFill>
            </a:endParaRPr>
          </a:p>
          <a:p>
            <a:r>
              <a:rPr lang="fr-CH" sz="2000" dirty="0" smtClean="0">
                <a:solidFill>
                  <a:schemeClr val="bg1">
                    <a:lumMod val="65000"/>
                  </a:schemeClr>
                </a:solidFill>
              </a:rPr>
              <a:t>Moment </a:t>
            </a:r>
            <a:r>
              <a:rPr lang="fr-CH" sz="2000" dirty="0">
                <a:solidFill>
                  <a:schemeClr val="bg1">
                    <a:lumMod val="65000"/>
                  </a:schemeClr>
                </a:solidFill>
              </a:rPr>
              <a:t>de silence en pensant aux paroissiennes et paroissiens qui nous ont quittés durant l'année </a:t>
            </a:r>
            <a:r>
              <a:rPr lang="fr-CH" sz="2000" dirty="0" smtClean="0">
                <a:solidFill>
                  <a:schemeClr val="bg1">
                    <a:lumMod val="65000"/>
                  </a:schemeClr>
                </a:solidFill>
              </a:rPr>
              <a:t>écoulée ou qui ne peuvent se joindre à nous, retenus par la maladie, un handicap.</a:t>
            </a:r>
          </a:p>
          <a:p>
            <a:r>
              <a:rPr lang="fr-CH" sz="2000" dirty="0" smtClean="0">
                <a:solidFill>
                  <a:schemeClr val="bg1">
                    <a:lumMod val="65000"/>
                  </a:schemeClr>
                </a:solidFill>
              </a:rPr>
              <a:t>Prière </a:t>
            </a:r>
            <a:r>
              <a:rPr lang="fr-CH" sz="2000" dirty="0">
                <a:solidFill>
                  <a:schemeClr val="bg1">
                    <a:lumMod val="65000"/>
                  </a:schemeClr>
                </a:solidFill>
              </a:rPr>
              <a:t>faite par le prêtre </a:t>
            </a:r>
          </a:p>
          <a:p>
            <a:r>
              <a:rPr lang="fr-CH" sz="2000" dirty="0" smtClean="0">
                <a:solidFill>
                  <a:schemeClr val="bg1">
                    <a:lumMod val="65000"/>
                  </a:schemeClr>
                </a:solidFill>
              </a:rPr>
              <a:t>Acceptation de l’ordre du jour</a:t>
            </a:r>
          </a:p>
          <a:p>
            <a:r>
              <a:rPr lang="fr-CH" sz="2800" dirty="0" smtClean="0"/>
              <a:t>Enregistrement des débats</a:t>
            </a:r>
          </a:p>
          <a:p>
            <a:r>
              <a:rPr lang="fr-CH" sz="2800" dirty="0" smtClean="0"/>
              <a:t>Validation de l’assemblée</a:t>
            </a:r>
          </a:p>
          <a:p>
            <a:r>
              <a:rPr lang="fr-CH" sz="2800" dirty="0" smtClean="0"/>
              <a:t>Nomination des scrutateurs et/ou scrutatrices</a:t>
            </a:r>
            <a:endParaRPr lang="fr-CH" sz="2800" dirty="0"/>
          </a:p>
        </p:txBody>
      </p:sp>
    </p:spTree>
    <p:extLst>
      <p:ext uri="{BB962C8B-B14F-4D97-AF65-F5344CB8AC3E}">
        <p14:creationId xmlns:p14="http://schemas.microsoft.com/office/powerpoint/2010/main" val="169016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50</a:t>
            </a:fld>
            <a:endParaRPr lang="fr-CH"/>
          </a:p>
        </p:txBody>
      </p:sp>
      <p:sp>
        <p:nvSpPr>
          <p:cNvPr id="5" name="Titre 4"/>
          <p:cNvSpPr>
            <a:spLocks noGrp="1"/>
          </p:cNvSpPr>
          <p:nvPr>
            <p:ph type="title"/>
          </p:nvPr>
        </p:nvSpPr>
        <p:spPr/>
        <p:txBody>
          <a:bodyPr/>
          <a:lstStyle/>
          <a:p>
            <a:r>
              <a:rPr lang="fr-CH" dirty="0" smtClean="0"/>
              <a:t>5 – Budget 2018</a:t>
            </a:r>
            <a:endParaRPr lang="fr-CH" dirty="0"/>
          </a:p>
        </p:txBody>
      </p:sp>
      <p:sp>
        <p:nvSpPr>
          <p:cNvPr id="6" name="Espace réservé du contenu 5"/>
          <p:cNvSpPr>
            <a:spLocks noGrp="1"/>
          </p:cNvSpPr>
          <p:nvPr>
            <p:ph sz="quarter" idx="13"/>
          </p:nvPr>
        </p:nvSpPr>
        <p:spPr/>
        <p:txBody>
          <a:bodyPr>
            <a:normAutofit lnSpcReduction="10000"/>
          </a:bodyPr>
          <a:lstStyle/>
          <a:p>
            <a:pPr>
              <a:lnSpc>
                <a:spcPct val="150000"/>
              </a:lnSpc>
              <a:spcBef>
                <a:spcPts val="0"/>
              </a:spcBef>
              <a:spcAft>
                <a:spcPts val="0"/>
              </a:spcAft>
            </a:pPr>
            <a:r>
              <a:rPr lang="fr-CH" sz="2800" dirty="0" smtClean="0">
                <a:solidFill>
                  <a:schemeClr val="bg1">
                    <a:lumMod val="65000"/>
                  </a:schemeClr>
                </a:solidFill>
              </a:rPr>
              <a:t>Présentation du budget 2018</a:t>
            </a:r>
          </a:p>
          <a:p>
            <a:pPr lvl="1">
              <a:lnSpc>
                <a:spcPct val="150000"/>
              </a:lnSpc>
              <a:spcBef>
                <a:spcPts val="0"/>
              </a:spcBef>
              <a:spcAft>
                <a:spcPts val="0"/>
              </a:spcAft>
            </a:pPr>
            <a:r>
              <a:rPr lang="fr-CH" sz="2400" dirty="0" smtClean="0">
                <a:solidFill>
                  <a:schemeClr val="bg1">
                    <a:lumMod val="65000"/>
                  </a:schemeClr>
                </a:solidFill>
              </a:rPr>
              <a:t> Fonctionnement</a:t>
            </a:r>
          </a:p>
          <a:p>
            <a:pPr lvl="1">
              <a:lnSpc>
                <a:spcPct val="150000"/>
              </a:lnSpc>
              <a:spcBef>
                <a:spcPts val="0"/>
              </a:spcBef>
              <a:spcAft>
                <a:spcPts val="0"/>
              </a:spcAft>
            </a:pPr>
            <a:r>
              <a:rPr lang="fr-CH" sz="2400" dirty="0" smtClean="0">
                <a:solidFill>
                  <a:schemeClr val="bg1">
                    <a:lumMod val="65000"/>
                  </a:schemeClr>
                </a:solidFill>
              </a:rPr>
              <a:t> </a:t>
            </a:r>
            <a:r>
              <a:rPr lang="fr-CH" sz="2400" dirty="0">
                <a:solidFill>
                  <a:schemeClr val="bg1">
                    <a:lumMod val="65000"/>
                  </a:schemeClr>
                </a:solidFill>
              </a:rPr>
              <a:t>I</a:t>
            </a:r>
            <a:r>
              <a:rPr lang="fr-CH" sz="2400" dirty="0" smtClean="0">
                <a:solidFill>
                  <a:schemeClr val="bg1">
                    <a:lumMod val="65000"/>
                  </a:schemeClr>
                </a:solidFill>
              </a:rPr>
              <a:t>nvestissements </a:t>
            </a:r>
          </a:p>
          <a:p>
            <a:pPr>
              <a:lnSpc>
                <a:spcPct val="150000"/>
              </a:lnSpc>
              <a:spcBef>
                <a:spcPts val="0"/>
              </a:spcBef>
              <a:spcAft>
                <a:spcPts val="0"/>
              </a:spcAft>
            </a:pPr>
            <a:r>
              <a:rPr lang="fr-CH" sz="2800" dirty="0" smtClean="0">
                <a:solidFill>
                  <a:schemeClr val="tx1">
                    <a:lumMod val="85000"/>
                    <a:lumOff val="15000"/>
                  </a:schemeClr>
                </a:solidFill>
              </a:rPr>
              <a:t>Questions</a:t>
            </a:r>
          </a:p>
          <a:p>
            <a:pPr>
              <a:lnSpc>
                <a:spcPct val="150000"/>
              </a:lnSpc>
              <a:spcBef>
                <a:spcPts val="0"/>
              </a:spcBef>
              <a:spcAft>
                <a:spcPts val="0"/>
              </a:spcAft>
            </a:pPr>
            <a:r>
              <a:rPr lang="fr-CH" sz="2800" dirty="0" smtClean="0">
                <a:solidFill>
                  <a:schemeClr val="bg1">
                    <a:lumMod val="65000"/>
                  </a:schemeClr>
                </a:solidFill>
              </a:rPr>
              <a:t>Rapport de la commission financière</a:t>
            </a:r>
          </a:p>
          <a:p>
            <a:pPr>
              <a:lnSpc>
                <a:spcPct val="150000"/>
              </a:lnSpc>
              <a:spcBef>
                <a:spcPts val="0"/>
              </a:spcBef>
              <a:spcAft>
                <a:spcPts val="0"/>
              </a:spcAft>
            </a:pPr>
            <a:r>
              <a:rPr lang="fr-CH" sz="2800" dirty="0" smtClean="0">
                <a:solidFill>
                  <a:schemeClr val="bg1">
                    <a:lumMod val="65000"/>
                  </a:schemeClr>
                </a:solidFill>
              </a:rPr>
              <a:t>Approbation du budget de fonctionnement 2018</a:t>
            </a:r>
          </a:p>
          <a:p>
            <a:pPr>
              <a:lnSpc>
                <a:spcPct val="150000"/>
              </a:lnSpc>
              <a:spcBef>
                <a:spcPts val="0"/>
              </a:spcBef>
              <a:spcAft>
                <a:spcPts val="0"/>
              </a:spcAft>
            </a:pPr>
            <a:r>
              <a:rPr lang="fr-CH" sz="2800" dirty="0">
                <a:solidFill>
                  <a:schemeClr val="bg1">
                    <a:lumMod val="65000"/>
                  </a:schemeClr>
                </a:solidFill>
              </a:rPr>
              <a:t>Approbation du budget </a:t>
            </a:r>
            <a:r>
              <a:rPr lang="fr-CH" sz="2800" dirty="0" smtClean="0">
                <a:solidFill>
                  <a:schemeClr val="bg1">
                    <a:lumMod val="65000"/>
                  </a:schemeClr>
                </a:solidFill>
              </a:rPr>
              <a:t>des investissements 2018</a:t>
            </a:r>
            <a:endParaRPr lang="fr-CH" sz="2800" dirty="0">
              <a:solidFill>
                <a:schemeClr val="bg1">
                  <a:lumMod val="65000"/>
                </a:schemeClr>
              </a:solidFill>
            </a:endParaRPr>
          </a:p>
          <a:p>
            <a:pPr>
              <a:lnSpc>
                <a:spcPct val="150000"/>
              </a:lnSpc>
              <a:spcBef>
                <a:spcPts val="0"/>
              </a:spcBef>
              <a:spcAft>
                <a:spcPts val="0"/>
              </a:spcAft>
            </a:pPr>
            <a:endParaRPr lang="fr-CH" sz="2800" dirty="0" smtClean="0"/>
          </a:p>
          <a:p>
            <a:pPr marL="45720" indent="0">
              <a:lnSpc>
                <a:spcPct val="150000"/>
              </a:lnSpc>
              <a:spcBef>
                <a:spcPts val="0"/>
              </a:spcBef>
              <a:spcAft>
                <a:spcPts val="0"/>
              </a:spcAft>
              <a:buNone/>
            </a:pPr>
            <a:endParaRPr lang="fr-CH" sz="2800" dirty="0" smtClean="0"/>
          </a:p>
          <a:p>
            <a:endParaRPr lang="fr-CH" dirty="0"/>
          </a:p>
        </p:txBody>
      </p:sp>
    </p:spTree>
    <p:extLst>
      <p:ext uri="{BB962C8B-B14F-4D97-AF65-F5344CB8AC3E}">
        <p14:creationId xmlns:p14="http://schemas.microsoft.com/office/powerpoint/2010/main" val="55214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51</a:t>
            </a:fld>
            <a:endParaRPr lang="fr-CH"/>
          </a:p>
        </p:txBody>
      </p:sp>
      <p:sp>
        <p:nvSpPr>
          <p:cNvPr id="5" name="Titre 4"/>
          <p:cNvSpPr>
            <a:spLocks noGrp="1"/>
          </p:cNvSpPr>
          <p:nvPr>
            <p:ph type="title"/>
          </p:nvPr>
        </p:nvSpPr>
        <p:spPr/>
        <p:txBody>
          <a:bodyPr/>
          <a:lstStyle/>
          <a:p>
            <a:r>
              <a:rPr lang="fr-CH" dirty="0" smtClean="0"/>
              <a:t>5 – Budget 2018</a:t>
            </a:r>
            <a:endParaRPr lang="fr-CH" dirty="0"/>
          </a:p>
        </p:txBody>
      </p:sp>
      <p:sp>
        <p:nvSpPr>
          <p:cNvPr id="6" name="Espace réservé du contenu 5"/>
          <p:cNvSpPr>
            <a:spLocks noGrp="1"/>
          </p:cNvSpPr>
          <p:nvPr>
            <p:ph sz="quarter" idx="13"/>
          </p:nvPr>
        </p:nvSpPr>
        <p:spPr/>
        <p:txBody>
          <a:bodyPr>
            <a:normAutofit lnSpcReduction="10000"/>
          </a:bodyPr>
          <a:lstStyle/>
          <a:p>
            <a:pPr>
              <a:lnSpc>
                <a:spcPct val="150000"/>
              </a:lnSpc>
              <a:spcBef>
                <a:spcPts val="0"/>
              </a:spcBef>
              <a:spcAft>
                <a:spcPts val="0"/>
              </a:spcAft>
            </a:pPr>
            <a:r>
              <a:rPr lang="fr-CH" sz="2800" dirty="0" smtClean="0">
                <a:solidFill>
                  <a:schemeClr val="bg1">
                    <a:lumMod val="65000"/>
                  </a:schemeClr>
                </a:solidFill>
              </a:rPr>
              <a:t>Présentation du budget 2018</a:t>
            </a:r>
          </a:p>
          <a:p>
            <a:pPr lvl="1">
              <a:lnSpc>
                <a:spcPct val="150000"/>
              </a:lnSpc>
              <a:spcBef>
                <a:spcPts val="0"/>
              </a:spcBef>
              <a:spcAft>
                <a:spcPts val="0"/>
              </a:spcAft>
            </a:pPr>
            <a:r>
              <a:rPr lang="fr-CH" sz="2400" dirty="0" smtClean="0">
                <a:solidFill>
                  <a:schemeClr val="bg1">
                    <a:lumMod val="65000"/>
                  </a:schemeClr>
                </a:solidFill>
              </a:rPr>
              <a:t> Fonctionnement</a:t>
            </a:r>
          </a:p>
          <a:p>
            <a:pPr lvl="1">
              <a:lnSpc>
                <a:spcPct val="150000"/>
              </a:lnSpc>
              <a:spcBef>
                <a:spcPts val="0"/>
              </a:spcBef>
              <a:spcAft>
                <a:spcPts val="0"/>
              </a:spcAft>
            </a:pPr>
            <a:r>
              <a:rPr lang="fr-CH" sz="2400" dirty="0" smtClean="0">
                <a:solidFill>
                  <a:schemeClr val="bg1">
                    <a:lumMod val="65000"/>
                  </a:schemeClr>
                </a:solidFill>
              </a:rPr>
              <a:t> </a:t>
            </a:r>
            <a:r>
              <a:rPr lang="fr-CH" sz="2400" dirty="0">
                <a:solidFill>
                  <a:schemeClr val="bg1">
                    <a:lumMod val="65000"/>
                  </a:schemeClr>
                </a:solidFill>
              </a:rPr>
              <a:t>I</a:t>
            </a:r>
            <a:r>
              <a:rPr lang="fr-CH" sz="2400" dirty="0" smtClean="0">
                <a:solidFill>
                  <a:schemeClr val="bg1">
                    <a:lumMod val="65000"/>
                  </a:schemeClr>
                </a:solidFill>
              </a:rPr>
              <a:t>nvestissements </a:t>
            </a:r>
          </a:p>
          <a:p>
            <a:pPr>
              <a:lnSpc>
                <a:spcPct val="150000"/>
              </a:lnSpc>
              <a:spcBef>
                <a:spcPts val="0"/>
              </a:spcBef>
              <a:spcAft>
                <a:spcPts val="0"/>
              </a:spcAft>
            </a:pPr>
            <a:r>
              <a:rPr lang="fr-CH" sz="2800" dirty="0" smtClean="0">
                <a:solidFill>
                  <a:schemeClr val="bg1">
                    <a:lumMod val="65000"/>
                  </a:schemeClr>
                </a:solidFill>
              </a:rPr>
              <a:t>Questions</a:t>
            </a:r>
          </a:p>
          <a:p>
            <a:pPr>
              <a:lnSpc>
                <a:spcPct val="150000"/>
              </a:lnSpc>
              <a:spcBef>
                <a:spcPts val="0"/>
              </a:spcBef>
              <a:spcAft>
                <a:spcPts val="0"/>
              </a:spcAft>
            </a:pPr>
            <a:r>
              <a:rPr lang="fr-CH" sz="2800" dirty="0" smtClean="0">
                <a:solidFill>
                  <a:schemeClr val="tx1">
                    <a:lumMod val="85000"/>
                    <a:lumOff val="15000"/>
                  </a:schemeClr>
                </a:solidFill>
              </a:rPr>
              <a:t>Rapport de la commission financière</a:t>
            </a:r>
          </a:p>
          <a:p>
            <a:pPr>
              <a:lnSpc>
                <a:spcPct val="150000"/>
              </a:lnSpc>
              <a:spcBef>
                <a:spcPts val="0"/>
              </a:spcBef>
              <a:spcAft>
                <a:spcPts val="0"/>
              </a:spcAft>
            </a:pPr>
            <a:r>
              <a:rPr lang="fr-CH" sz="2800" dirty="0" smtClean="0">
                <a:solidFill>
                  <a:schemeClr val="bg1">
                    <a:lumMod val="65000"/>
                  </a:schemeClr>
                </a:solidFill>
              </a:rPr>
              <a:t>Approbation du budget de fonctionnement 2018</a:t>
            </a:r>
          </a:p>
          <a:p>
            <a:pPr>
              <a:lnSpc>
                <a:spcPct val="150000"/>
              </a:lnSpc>
              <a:spcBef>
                <a:spcPts val="0"/>
              </a:spcBef>
              <a:spcAft>
                <a:spcPts val="0"/>
              </a:spcAft>
            </a:pPr>
            <a:r>
              <a:rPr lang="fr-CH" sz="2800" dirty="0">
                <a:solidFill>
                  <a:schemeClr val="bg1">
                    <a:lumMod val="65000"/>
                  </a:schemeClr>
                </a:solidFill>
              </a:rPr>
              <a:t>Approbation du budget </a:t>
            </a:r>
            <a:r>
              <a:rPr lang="fr-CH" sz="2800" dirty="0" smtClean="0">
                <a:solidFill>
                  <a:schemeClr val="bg1">
                    <a:lumMod val="65000"/>
                  </a:schemeClr>
                </a:solidFill>
              </a:rPr>
              <a:t>des investissements 2018</a:t>
            </a:r>
            <a:endParaRPr lang="fr-CH" sz="2800" dirty="0">
              <a:solidFill>
                <a:schemeClr val="bg1">
                  <a:lumMod val="65000"/>
                </a:schemeClr>
              </a:solidFill>
            </a:endParaRPr>
          </a:p>
          <a:p>
            <a:pPr>
              <a:lnSpc>
                <a:spcPct val="150000"/>
              </a:lnSpc>
              <a:spcBef>
                <a:spcPts val="0"/>
              </a:spcBef>
              <a:spcAft>
                <a:spcPts val="0"/>
              </a:spcAft>
            </a:pPr>
            <a:endParaRPr lang="fr-CH" sz="2800" dirty="0" smtClean="0"/>
          </a:p>
          <a:p>
            <a:pPr marL="45720" indent="0">
              <a:lnSpc>
                <a:spcPct val="150000"/>
              </a:lnSpc>
              <a:spcBef>
                <a:spcPts val="0"/>
              </a:spcBef>
              <a:spcAft>
                <a:spcPts val="0"/>
              </a:spcAft>
              <a:buNone/>
            </a:pPr>
            <a:endParaRPr lang="fr-CH" sz="2800" dirty="0" smtClean="0"/>
          </a:p>
          <a:p>
            <a:endParaRPr lang="fr-CH" dirty="0"/>
          </a:p>
        </p:txBody>
      </p:sp>
    </p:spTree>
    <p:extLst>
      <p:ext uri="{BB962C8B-B14F-4D97-AF65-F5344CB8AC3E}">
        <p14:creationId xmlns:p14="http://schemas.microsoft.com/office/powerpoint/2010/main" val="31259124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52</a:t>
            </a:fld>
            <a:endParaRPr lang="fr-CH"/>
          </a:p>
        </p:txBody>
      </p:sp>
      <p:sp>
        <p:nvSpPr>
          <p:cNvPr id="5" name="Titre 4"/>
          <p:cNvSpPr>
            <a:spLocks noGrp="1"/>
          </p:cNvSpPr>
          <p:nvPr>
            <p:ph type="title"/>
          </p:nvPr>
        </p:nvSpPr>
        <p:spPr/>
        <p:txBody>
          <a:bodyPr/>
          <a:lstStyle/>
          <a:p>
            <a:r>
              <a:rPr lang="fr-CH" dirty="0" smtClean="0"/>
              <a:t>5 – Budget 2018</a:t>
            </a:r>
            <a:endParaRPr lang="fr-CH" dirty="0"/>
          </a:p>
        </p:txBody>
      </p:sp>
      <p:sp>
        <p:nvSpPr>
          <p:cNvPr id="6" name="Espace réservé du contenu 5"/>
          <p:cNvSpPr>
            <a:spLocks noGrp="1"/>
          </p:cNvSpPr>
          <p:nvPr>
            <p:ph sz="quarter" idx="13"/>
          </p:nvPr>
        </p:nvSpPr>
        <p:spPr/>
        <p:txBody>
          <a:bodyPr>
            <a:normAutofit lnSpcReduction="10000"/>
          </a:bodyPr>
          <a:lstStyle/>
          <a:p>
            <a:pPr>
              <a:lnSpc>
                <a:spcPct val="150000"/>
              </a:lnSpc>
              <a:spcBef>
                <a:spcPts val="0"/>
              </a:spcBef>
              <a:spcAft>
                <a:spcPts val="0"/>
              </a:spcAft>
            </a:pPr>
            <a:r>
              <a:rPr lang="fr-CH" sz="2800" dirty="0" smtClean="0">
                <a:solidFill>
                  <a:schemeClr val="bg1">
                    <a:lumMod val="65000"/>
                  </a:schemeClr>
                </a:solidFill>
              </a:rPr>
              <a:t>Présentation du budget 2018</a:t>
            </a:r>
          </a:p>
          <a:p>
            <a:pPr lvl="1">
              <a:lnSpc>
                <a:spcPct val="150000"/>
              </a:lnSpc>
              <a:spcBef>
                <a:spcPts val="0"/>
              </a:spcBef>
              <a:spcAft>
                <a:spcPts val="0"/>
              </a:spcAft>
            </a:pPr>
            <a:r>
              <a:rPr lang="fr-CH" sz="2400" dirty="0" smtClean="0">
                <a:solidFill>
                  <a:schemeClr val="bg1">
                    <a:lumMod val="65000"/>
                  </a:schemeClr>
                </a:solidFill>
              </a:rPr>
              <a:t> Fonctionnement</a:t>
            </a:r>
          </a:p>
          <a:p>
            <a:pPr lvl="1">
              <a:lnSpc>
                <a:spcPct val="150000"/>
              </a:lnSpc>
              <a:spcBef>
                <a:spcPts val="0"/>
              </a:spcBef>
              <a:spcAft>
                <a:spcPts val="0"/>
              </a:spcAft>
            </a:pPr>
            <a:r>
              <a:rPr lang="fr-CH" sz="2400" dirty="0" smtClean="0">
                <a:solidFill>
                  <a:schemeClr val="bg1">
                    <a:lumMod val="65000"/>
                  </a:schemeClr>
                </a:solidFill>
              </a:rPr>
              <a:t> </a:t>
            </a:r>
            <a:r>
              <a:rPr lang="fr-CH" sz="2400" dirty="0">
                <a:solidFill>
                  <a:schemeClr val="bg1">
                    <a:lumMod val="65000"/>
                  </a:schemeClr>
                </a:solidFill>
              </a:rPr>
              <a:t>I</a:t>
            </a:r>
            <a:r>
              <a:rPr lang="fr-CH" sz="2400" dirty="0" smtClean="0">
                <a:solidFill>
                  <a:schemeClr val="bg1">
                    <a:lumMod val="65000"/>
                  </a:schemeClr>
                </a:solidFill>
              </a:rPr>
              <a:t>nvestissements </a:t>
            </a:r>
          </a:p>
          <a:p>
            <a:pPr>
              <a:lnSpc>
                <a:spcPct val="150000"/>
              </a:lnSpc>
              <a:spcBef>
                <a:spcPts val="0"/>
              </a:spcBef>
              <a:spcAft>
                <a:spcPts val="0"/>
              </a:spcAft>
            </a:pPr>
            <a:r>
              <a:rPr lang="fr-CH" sz="2800" dirty="0" smtClean="0">
                <a:solidFill>
                  <a:schemeClr val="bg1">
                    <a:lumMod val="65000"/>
                  </a:schemeClr>
                </a:solidFill>
              </a:rPr>
              <a:t>Questions</a:t>
            </a:r>
          </a:p>
          <a:p>
            <a:pPr>
              <a:lnSpc>
                <a:spcPct val="150000"/>
              </a:lnSpc>
              <a:spcBef>
                <a:spcPts val="0"/>
              </a:spcBef>
              <a:spcAft>
                <a:spcPts val="0"/>
              </a:spcAft>
            </a:pPr>
            <a:r>
              <a:rPr lang="fr-CH" sz="2800" dirty="0" smtClean="0">
                <a:solidFill>
                  <a:schemeClr val="bg1">
                    <a:lumMod val="65000"/>
                  </a:schemeClr>
                </a:solidFill>
              </a:rPr>
              <a:t>Rapport de la commission financière</a:t>
            </a:r>
          </a:p>
          <a:p>
            <a:pPr>
              <a:lnSpc>
                <a:spcPct val="150000"/>
              </a:lnSpc>
              <a:spcBef>
                <a:spcPts val="0"/>
              </a:spcBef>
              <a:spcAft>
                <a:spcPts val="0"/>
              </a:spcAft>
            </a:pPr>
            <a:r>
              <a:rPr lang="fr-CH" sz="2800" dirty="0" smtClean="0">
                <a:solidFill>
                  <a:schemeClr val="tx1">
                    <a:lumMod val="85000"/>
                    <a:lumOff val="15000"/>
                  </a:schemeClr>
                </a:solidFill>
              </a:rPr>
              <a:t>Approbation </a:t>
            </a:r>
            <a:r>
              <a:rPr lang="fr-CH" sz="2800" dirty="0">
                <a:solidFill>
                  <a:schemeClr val="tx1">
                    <a:lumMod val="85000"/>
                    <a:lumOff val="15000"/>
                  </a:schemeClr>
                </a:solidFill>
              </a:rPr>
              <a:t>du budget </a:t>
            </a:r>
            <a:r>
              <a:rPr lang="fr-CH" sz="2800" dirty="0" smtClean="0">
                <a:solidFill>
                  <a:schemeClr val="tx1">
                    <a:lumMod val="85000"/>
                    <a:lumOff val="15000"/>
                  </a:schemeClr>
                </a:solidFill>
              </a:rPr>
              <a:t>des investissements 2018</a:t>
            </a:r>
            <a:endParaRPr lang="fr-CH" sz="2800" dirty="0">
              <a:solidFill>
                <a:schemeClr val="tx1">
                  <a:lumMod val="85000"/>
                  <a:lumOff val="15000"/>
                </a:schemeClr>
              </a:solidFill>
            </a:endParaRPr>
          </a:p>
          <a:p>
            <a:pPr>
              <a:lnSpc>
                <a:spcPct val="150000"/>
              </a:lnSpc>
              <a:spcBef>
                <a:spcPts val="0"/>
              </a:spcBef>
              <a:spcAft>
                <a:spcPts val="0"/>
              </a:spcAft>
            </a:pPr>
            <a:r>
              <a:rPr lang="fr-CH" sz="2800" dirty="0">
                <a:solidFill>
                  <a:schemeClr val="bg1">
                    <a:lumMod val="65000"/>
                  </a:schemeClr>
                </a:solidFill>
              </a:rPr>
              <a:t>Approbation du budget de fonctionnement </a:t>
            </a:r>
            <a:r>
              <a:rPr lang="fr-CH" sz="2800" dirty="0" smtClean="0">
                <a:solidFill>
                  <a:schemeClr val="bg1">
                    <a:lumMod val="65000"/>
                  </a:schemeClr>
                </a:solidFill>
              </a:rPr>
              <a:t>2018</a:t>
            </a:r>
            <a:endParaRPr lang="fr-CH" sz="2800" dirty="0">
              <a:solidFill>
                <a:schemeClr val="bg1">
                  <a:lumMod val="65000"/>
                </a:schemeClr>
              </a:solidFill>
            </a:endParaRPr>
          </a:p>
          <a:p>
            <a:pPr>
              <a:lnSpc>
                <a:spcPct val="150000"/>
              </a:lnSpc>
              <a:spcBef>
                <a:spcPts val="0"/>
              </a:spcBef>
              <a:spcAft>
                <a:spcPts val="0"/>
              </a:spcAft>
            </a:pPr>
            <a:endParaRPr lang="fr-CH" sz="2800" dirty="0" smtClean="0"/>
          </a:p>
          <a:p>
            <a:pPr marL="45720" indent="0">
              <a:lnSpc>
                <a:spcPct val="150000"/>
              </a:lnSpc>
              <a:spcBef>
                <a:spcPts val="0"/>
              </a:spcBef>
              <a:spcAft>
                <a:spcPts val="0"/>
              </a:spcAft>
              <a:buNone/>
            </a:pPr>
            <a:endParaRPr lang="fr-CH" sz="2800" dirty="0" smtClean="0"/>
          </a:p>
          <a:p>
            <a:endParaRPr lang="fr-CH" dirty="0"/>
          </a:p>
        </p:txBody>
      </p:sp>
    </p:spTree>
    <p:extLst>
      <p:ext uri="{BB962C8B-B14F-4D97-AF65-F5344CB8AC3E}">
        <p14:creationId xmlns:p14="http://schemas.microsoft.com/office/powerpoint/2010/main" val="4083760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53</a:t>
            </a:fld>
            <a:endParaRPr lang="fr-CH"/>
          </a:p>
        </p:txBody>
      </p:sp>
      <p:sp>
        <p:nvSpPr>
          <p:cNvPr id="5" name="Titre 4"/>
          <p:cNvSpPr>
            <a:spLocks noGrp="1"/>
          </p:cNvSpPr>
          <p:nvPr>
            <p:ph type="title"/>
          </p:nvPr>
        </p:nvSpPr>
        <p:spPr/>
        <p:txBody>
          <a:bodyPr/>
          <a:lstStyle/>
          <a:p>
            <a:r>
              <a:rPr lang="fr-CH" dirty="0" smtClean="0"/>
              <a:t>5 – Budget 2018</a:t>
            </a:r>
            <a:endParaRPr lang="fr-CH" dirty="0"/>
          </a:p>
        </p:txBody>
      </p:sp>
      <p:sp>
        <p:nvSpPr>
          <p:cNvPr id="6" name="Espace réservé du contenu 5"/>
          <p:cNvSpPr>
            <a:spLocks noGrp="1"/>
          </p:cNvSpPr>
          <p:nvPr>
            <p:ph sz="quarter" idx="13"/>
          </p:nvPr>
        </p:nvSpPr>
        <p:spPr/>
        <p:txBody>
          <a:bodyPr>
            <a:normAutofit lnSpcReduction="10000"/>
          </a:bodyPr>
          <a:lstStyle/>
          <a:p>
            <a:pPr>
              <a:lnSpc>
                <a:spcPct val="150000"/>
              </a:lnSpc>
              <a:spcBef>
                <a:spcPts val="0"/>
              </a:spcBef>
              <a:spcAft>
                <a:spcPts val="0"/>
              </a:spcAft>
            </a:pPr>
            <a:r>
              <a:rPr lang="fr-CH" sz="2800" dirty="0" smtClean="0">
                <a:solidFill>
                  <a:schemeClr val="bg1">
                    <a:lumMod val="65000"/>
                  </a:schemeClr>
                </a:solidFill>
              </a:rPr>
              <a:t>Présentation du budget 2018</a:t>
            </a:r>
          </a:p>
          <a:p>
            <a:pPr lvl="1">
              <a:lnSpc>
                <a:spcPct val="150000"/>
              </a:lnSpc>
              <a:spcBef>
                <a:spcPts val="0"/>
              </a:spcBef>
              <a:spcAft>
                <a:spcPts val="0"/>
              </a:spcAft>
            </a:pPr>
            <a:r>
              <a:rPr lang="fr-CH" sz="2400" dirty="0" smtClean="0">
                <a:solidFill>
                  <a:schemeClr val="bg1">
                    <a:lumMod val="65000"/>
                  </a:schemeClr>
                </a:solidFill>
              </a:rPr>
              <a:t> Fonctionnement</a:t>
            </a:r>
          </a:p>
          <a:p>
            <a:pPr lvl="1">
              <a:lnSpc>
                <a:spcPct val="150000"/>
              </a:lnSpc>
              <a:spcBef>
                <a:spcPts val="0"/>
              </a:spcBef>
              <a:spcAft>
                <a:spcPts val="0"/>
              </a:spcAft>
            </a:pPr>
            <a:r>
              <a:rPr lang="fr-CH" sz="2400" dirty="0" smtClean="0">
                <a:solidFill>
                  <a:schemeClr val="bg1">
                    <a:lumMod val="65000"/>
                  </a:schemeClr>
                </a:solidFill>
              </a:rPr>
              <a:t> </a:t>
            </a:r>
            <a:r>
              <a:rPr lang="fr-CH" sz="2400" dirty="0">
                <a:solidFill>
                  <a:schemeClr val="bg1">
                    <a:lumMod val="65000"/>
                  </a:schemeClr>
                </a:solidFill>
              </a:rPr>
              <a:t>I</a:t>
            </a:r>
            <a:r>
              <a:rPr lang="fr-CH" sz="2400" dirty="0" smtClean="0">
                <a:solidFill>
                  <a:schemeClr val="bg1">
                    <a:lumMod val="65000"/>
                  </a:schemeClr>
                </a:solidFill>
              </a:rPr>
              <a:t>nvestissements </a:t>
            </a:r>
          </a:p>
          <a:p>
            <a:pPr>
              <a:lnSpc>
                <a:spcPct val="150000"/>
              </a:lnSpc>
              <a:spcBef>
                <a:spcPts val="0"/>
              </a:spcBef>
              <a:spcAft>
                <a:spcPts val="0"/>
              </a:spcAft>
            </a:pPr>
            <a:r>
              <a:rPr lang="fr-CH" sz="2800" dirty="0" smtClean="0">
                <a:solidFill>
                  <a:schemeClr val="bg1">
                    <a:lumMod val="65000"/>
                  </a:schemeClr>
                </a:solidFill>
              </a:rPr>
              <a:t>Questions</a:t>
            </a:r>
          </a:p>
          <a:p>
            <a:pPr>
              <a:lnSpc>
                <a:spcPct val="150000"/>
              </a:lnSpc>
              <a:spcBef>
                <a:spcPts val="0"/>
              </a:spcBef>
              <a:spcAft>
                <a:spcPts val="0"/>
              </a:spcAft>
            </a:pPr>
            <a:r>
              <a:rPr lang="fr-CH" sz="2800" dirty="0" smtClean="0">
                <a:solidFill>
                  <a:schemeClr val="bg1">
                    <a:lumMod val="65000"/>
                  </a:schemeClr>
                </a:solidFill>
              </a:rPr>
              <a:t>Rapport de la commission financière</a:t>
            </a:r>
          </a:p>
          <a:p>
            <a:pPr>
              <a:lnSpc>
                <a:spcPct val="150000"/>
              </a:lnSpc>
              <a:spcBef>
                <a:spcPts val="0"/>
              </a:spcBef>
              <a:spcAft>
                <a:spcPts val="0"/>
              </a:spcAft>
            </a:pPr>
            <a:r>
              <a:rPr lang="fr-CH" sz="2800" dirty="0">
                <a:solidFill>
                  <a:schemeClr val="bg1">
                    <a:lumMod val="65000"/>
                  </a:schemeClr>
                </a:solidFill>
              </a:rPr>
              <a:t>Approbation du budget </a:t>
            </a:r>
            <a:r>
              <a:rPr lang="fr-CH" sz="2800" dirty="0" smtClean="0">
                <a:solidFill>
                  <a:schemeClr val="bg1">
                    <a:lumMod val="65000"/>
                  </a:schemeClr>
                </a:solidFill>
              </a:rPr>
              <a:t>des investissements 2018</a:t>
            </a:r>
          </a:p>
          <a:p>
            <a:pPr>
              <a:lnSpc>
                <a:spcPct val="150000"/>
              </a:lnSpc>
              <a:spcBef>
                <a:spcPts val="0"/>
              </a:spcBef>
              <a:spcAft>
                <a:spcPts val="0"/>
              </a:spcAft>
            </a:pPr>
            <a:r>
              <a:rPr lang="fr-CH" sz="2800" dirty="0">
                <a:solidFill>
                  <a:schemeClr val="tx1">
                    <a:lumMod val="85000"/>
                    <a:lumOff val="15000"/>
                  </a:schemeClr>
                </a:solidFill>
              </a:rPr>
              <a:t>Approbation du budget de fonctionnement </a:t>
            </a:r>
            <a:r>
              <a:rPr lang="fr-CH" sz="2800" dirty="0" smtClean="0">
                <a:solidFill>
                  <a:schemeClr val="tx1">
                    <a:lumMod val="85000"/>
                    <a:lumOff val="15000"/>
                  </a:schemeClr>
                </a:solidFill>
              </a:rPr>
              <a:t>2018</a:t>
            </a:r>
            <a:endParaRPr lang="fr-CH" sz="2800" dirty="0">
              <a:solidFill>
                <a:schemeClr val="tx1">
                  <a:lumMod val="85000"/>
                  <a:lumOff val="15000"/>
                </a:schemeClr>
              </a:solidFill>
            </a:endParaRPr>
          </a:p>
          <a:p>
            <a:pPr>
              <a:lnSpc>
                <a:spcPct val="150000"/>
              </a:lnSpc>
              <a:spcBef>
                <a:spcPts val="0"/>
              </a:spcBef>
              <a:spcAft>
                <a:spcPts val="0"/>
              </a:spcAft>
            </a:pPr>
            <a:endParaRPr lang="fr-CH" sz="2800" dirty="0" smtClean="0"/>
          </a:p>
          <a:p>
            <a:pPr marL="45720" indent="0">
              <a:lnSpc>
                <a:spcPct val="150000"/>
              </a:lnSpc>
              <a:spcBef>
                <a:spcPts val="0"/>
              </a:spcBef>
              <a:spcAft>
                <a:spcPts val="0"/>
              </a:spcAft>
              <a:buNone/>
            </a:pPr>
            <a:endParaRPr lang="fr-CH" sz="2800" dirty="0" smtClean="0"/>
          </a:p>
          <a:p>
            <a:endParaRPr lang="fr-CH" dirty="0"/>
          </a:p>
        </p:txBody>
      </p:sp>
    </p:spTree>
    <p:extLst>
      <p:ext uri="{BB962C8B-B14F-4D97-AF65-F5344CB8AC3E}">
        <p14:creationId xmlns:p14="http://schemas.microsoft.com/office/powerpoint/2010/main" val="19239928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54</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err="1" smtClean="0"/>
              <a:t>Tractanda</a:t>
            </a:r>
            <a:endParaRPr lang="fr-CH" dirty="0"/>
          </a:p>
        </p:txBody>
      </p:sp>
      <p:sp>
        <p:nvSpPr>
          <p:cNvPr id="6" name="Espace réservé du contenu 5"/>
          <p:cNvSpPr>
            <a:spLocks noGrp="1"/>
          </p:cNvSpPr>
          <p:nvPr>
            <p:ph sz="quarter" idx="13"/>
          </p:nvPr>
        </p:nvSpPr>
        <p:spPr>
          <a:xfrm>
            <a:off x="683568" y="1316424"/>
            <a:ext cx="8280920" cy="5052541"/>
          </a:xfrm>
        </p:spPr>
        <p:txBody>
          <a:bodyPr>
            <a:normAutofit fontScale="40000" lnSpcReduction="20000"/>
          </a:bodyPr>
          <a:lstStyle/>
          <a:p>
            <a:pPr marL="502920" lvl="0" indent="-457200">
              <a:buFont typeface="+mj-lt"/>
              <a:buAutoNum type="arabicPeriod"/>
            </a:pPr>
            <a:r>
              <a:rPr lang="fr-FR" sz="4000" dirty="0" smtClean="0">
                <a:solidFill>
                  <a:schemeClr val="bg1">
                    <a:lumMod val="65000"/>
                  </a:schemeClr>
                </a:solidFill>
              </a:rPr>
              <a:t>Accueil</a:t>
            </a:r>
            <a:r>
              <a:rPr lang="fr-FR" sz="4000" dirty="0">
                <a:solidFill>
                  <a:schemeClr val="bg1">
                    <a:lumMod val="65000"/>
                  </a:schemeClr>
                </a:solidFill>
              </a:rPr>
              <a:t>, ouverture et constitution de l’assemblée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Procès-verbal de la dernière 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Rapport du conseil de paroisse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Comptes 2017 </a:t>
            </a:r>
            <a:endParaRPr lang="fr-CH" sz="4000" dirty="0">
              <a:solidFill>
                <a:schemeClr val="bg1">
                  <a:lumMod val="65000"/>
                </a:schemeClr>
              </a:solidFill>
            </a:endParaRPr>
          </a:p>
          <a:p>
            <a:pPr marL="45720" indent="0">
              <a:buNone/>
            </a:pPr>
            <a:r>
              <a:rPr lang="fr-FR" sz="4000" dirty="0">
                <a:solidFill>
                  <a:schemeClr val="bg1">
                    <a:lumMod val="65000"/>
                  </a:schemeClr>
                </a:solidFill>
              </a:rPr>
              <a:t>	Rapport de la commission financière </a:t>
            </a:r>
            <a:endParaRPr lang="fr-CH" sz="4000" dirty="0">
              <a:solidFill>
                <a:schemeClr val="bg1">
                  <a:lumMod val="65000"/>
                </a:schemeClr>
              </a:solidFill>
            </a:endParaRPr>
          </a:p>
          <a:p>
            <a:pPr marL="502920" lvl="0" indent="-457200">
              <a:buFont typeface="+mj-lt"/>
              <a:buAutoNum type="arabicPeriod" startAt="5"/>
            </a:pPr>
            <a:r>
              <a:rPr lang="fr-FR" sz="4000" dirty="0">
                <a:solidFill>
                  <a:schemeClr val="bg1">
                    <a:lumMod val="65000"/>
                  </a:schemeClr>
                </a:solidFill>
              </a:rPr>
              <a:t>Budget 2018 </a:t>
            </a:r>
            <a:endParaRPr lang="fr-CH" sz="4000" dirty="0">
              <a:solidFill>
                <a:schemeClr val="bg1">
                  <a:lumMod val="65000"/>
                </a:schemeClr>
              </a:solidFill>
            </a:endParaRPr>
          </a:p>
          <a:p>
            <a:pPr marL="640080" lvl="2" indent="0">
              <a:buNone/>
            </a:pPr>
            <a:r>
              <a:rPr lang="fr-FR" sz="4000" dirty="0">
                <a:solidFill>
                  <a:schemeClr val="bg1">
                    <a:lumMod val="65000"/>
                  </a:schemeClr>
                </a:solidFill>
              </a:rPr>
              <a:t>Fonctionnement </a:t>
            </a:r>
            <a:endParaRPr lang="fr-CH" sz="4000" dirty="0">
              <a:solidFill>
                <a:schemeClr val="bg1">
                  <a:lumMod val="65000"/>
                </a:schemeClr>
              </a:solidFill>
            </a:endParaRPr>
          </a:p>
          <a:p>
            <a:pPr marL="640080" lvl="2" indent="0">
              <a:buNone/>
            </a:pPr>
            <a:r>
              <a:rPr lang="fr-FR" sz="4000" dirty="0">
                <a:solidFill>
                  <a:schemeClr val="bg1">
                    <a:lumMod val="65000"/>
                  </a:schemeClr>
                </a:solidFill>
              </a:rPr>
              <a:t>Investissements </a:t>
            </a:r>
            <a:endParaRPr lang="fr-CH" sz="4000" dirty="0">
              <a:solidFill>
                <a:schemeClr val="bg1">
                  <a:lumMod val="65000"/>
                </a:schemeClr>
              </a:solidFill>
            </a:endParaRPr>
          </a:p>
          <a:p>
            <a:pPr marL="45720" indent="0">
              <a:buNone/>
            </a:pPr>
            <a:r>
              <a:rPr lang="fr-FR" sz="4000" dirty="0" smtClean="0">
                <a:solidFill>
                  <a:schemeClr val="bg1">
                    <a:lumMod val="65000"/>
                  </a:schemeClr>
                </a:solidFill>
              </a:rPr>
              <a:t>	Rapport </a:t>
            </a:r>
            <a:r>
              <a:rPr lang="fr-FR" sz="4000" dirty="0">
                <a:solidFill>
                  <a:schemeClr val="bg1">
                    <a:lumMod val="65000"/>
                  </a:schemeClr>
                </a:solidFill>
              </a:rPr>
              <a:t>de la commission financière </a:t>
            </a:r>
            <a:endParaRPr lang="fr-FR" sz="4000" dirty="0" smtClean="0">
              <a:solidFill>
                <a:schemeClr val="bg1">
                  <a:lumMod val="65000"/>
                </a:schemeClr>
              </a:solidFill>
            </a:endParaRPr>
          </a:p>
          <a:p>
            <a:pPr marL="502920" lvl="0" indent="-457200">
              <a:lnSpc>
                <a:spcPct val="150000"/>
              </a:lnSpc>
              <a:buFont typeface="+mj-lt"/>
              <a:buAutoNum type="arabicPeriod" startAt="6"/>
            </a:pPr>
            <a:r>
              <a:rPr lang="fr-FR" sz="5000" b="1" dirty="0">
                <a:solidFill>
                  <a:schemeClr val="tx1"/>
                </a:solidFill>
              </a:rPr>
              <a:t>Désignation des candidats pour l’élection des représentants des paroisses à l’Assemblée de la Corporation cantonale </a:t>
            </a:r>
            <a:endParaRPr lang="fr-CH" sz="5000" b="1" dirty="0">
              <a:solidFill>
                <a:schemeClr val="tx1"/>
              </a:solidFill>
            </a:endParaRPr>
          </a:p>
          <a:p>
            <a:pPr marL="502920" lvl="0" indent="-457200">
              <a:lnSpc>
                <a:spcPct val="150000"/>
              </a:lnSpc>
              <a:buFont typeface="+mj-lt"/>
              <a:buAutoNum type="arabicPeriod" startAt="6"/>
            </a:pPr>
            <a:r>
              <a:rPr lang="fr-FR" sz="4000" dirty="0">
                <a:solidFill>
                  <a:schemeClr val="bg1">
                    <a:lumMod val="65000"/>
                  </a:schemeClr>
                </a:solidFill>
              </a:rPr>
              <a:t>Élection de la commission financière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Fixation du mode de convocation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Parole au conseil pastoral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smtClean="0">
                <a:solidFill>
                  <a:schemeClr val="bg1">
                    <a:lumMod val="65000"/>
                  </a:schemeClr>
                </a:solidFill>
              </a:rPr>
              <a:t>Divers</a:t>
            </a:r>
            <a:endParaRPr lang="fr-CH" dirty="0">
              <a:solidFill>
                <a:schemeClr val="bg1">
                  <a:lumMod val="65000"/>
                </a:schemeClr>
              </a:solidFill>
            </a:endParaRPr>
          </a:p>
        </p:txBody>
      </p:sp>
    </p:spTree>
    <p:extLst>
      <p:ext uri="{BB962C8B-B14F-4D97-AF65-F5344CB8AC3E}">
        <p14:creationId xmlns:p14="http://schemas.microsoft.com/office/powerpoint/2010/main" val="20477460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55</a:t>
            </a:fld>
            <a:endParaRPr lang="fr-CH"/>
          </a:p>
        </p:txBody>
      </p:sp>
      <p:sp>
        <p:nvSpPr>
          <p:cNvPr id="5" name="Titre 4"/>
          <p:cNvSpPr>
            <a:spLocks noGrp="1"/>
          </p:cNvSpPr>
          <p:nvPr>
            <p:ph type="title"/>
          </p:nvPr>
        </p:nvSpPr>
        <p:spPr>
          <a:xfrm>
            <a:off x="1331640" y="116632"/>
            <a:ext cx="7560840" cy="1152128"/>
          </a:xfrm>
        </p:spPr>
        <p:txBody>
          <a:bodyPr/>
          <a:lstStyle/>
          <a:p>
            <a:r>
              <a:rPr lang="fr-CH" dirty="0" smtClean="0"/>
              <a:t>Élections </a:t>
            </a:r>
            <a:r>
              <a:rPr lang="fr-CH" dirty="0"/>
              <a:t>à l'Assemblée de la Corporation cantonale</a:t>
            </a:r>
          </a:p>
        </p:txBody>
      </p:sp>
      <p:sp>
        <p:nvSpPr>
          <p:cNvPr id="6" name="Espace réservé du contenu 5"/>
          <p:cNvSpPr>
            <a:spLocks noGrp="1"/>
          </p:cNvSpPr>
          <p:nvPr>
            <p:ph sz="quarter" idx="13"/>
          </p:nvPr>
        </p:nvSpPr>
        <p:spPr>
          <a:xfrm>
            <a:off x="395536" y="1988840"/>
            <a:ext cx="8280920" cy="4320480"/>
          </a:xfrm>
        </p:spPr>
        <p:txBody>
          <a:bodyPr>
            <a:normAutofit lnSpcReduction="10000"/>
          </a:bodyPr>
          <a:lstStyle/>
          <a:p>
            <a:pPr marL="45720" indent="0">
              <a:buNone/>
            </a:pPr>
            <a:r>
              <a:rPr lang="fr-CH" sz="2800" dirty="0" smtClean="0"/>
              <a:t>Au </a:t>
            </a:r>
            <a:r>
              <a:rPr lang="fr-CH" sz="2800" dirty="0"/>
              <a:t>début de la législature 2018–2023, l’Assemblée de la Corporation cantonale doit être renouvelée selon la nouvelle procédure explicitée à l’article 55 du Statut. Celle-ci prévoit que les Assemblées paroissiales désignent des candidats (et n’élisent donc plus les Grands électeurs). </a:t>
            </a:r>
            <a:endParaRPr lang="fr-CH" sz="2800" dirty="0" smtClean="0"/>
          </a:p>
          <a:p>
            <a:pPr marL="45720" indent="0">
              <a:buNone/>
            </a:pPr>
            <a:r>
              <a:rPr lang="fr-CH" sz="2800" dirty="0" smtClean="0"/>
              <a:t>Dans </a:t>
            </a:r>
            <a:r>
              <a:rPr lang="fr-CH" sz="2800" dirty="0"/>
              <a:t>un deuxième temps, </a:t>
            </a:r>
            <a:r>
              <a:rPr lang="fr-CH" sz="2800" dirty="0" smtClean="0"/>
              <a:t>le Conseil </a:t>
            </a:r>
            <a:r>
              <a:rPr lang="fr-CH" sz="2800" dirty="0"/>
              <a:t>de gestion, élit les représentants des paroisses parmi les candidats désignés par toutes les assemblées paroissiales de l’unité pastorale.</a:t>
            </a:r>
          </a:p>
          <a:p>
            <a:pPr marL="45720" indent="0">
              <a:buNone/>
            </a:pPr>
            <a:endParaRPr lang="fr-CH" dirty="0"/>
          </a:p>
        </p:txBody>
      </p:sp>
    </p:spTree>
    <p:extLst>
      <p:ext uri="{BB962C8B-B14F-4D97-AF65-F5344CB8AC3E}">
        <p14:creationId xmlns:p14="http://schemas.microsoft.com/office/powerpoint/2010/main" val="18754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56</a:t>
            </a:fld>
            <a:endParaRPr lang="fr-CH"/>
          </a:p>
        </p:txBody>
      </p:sp>
      <p:sp>
        <p:nvSpPr>
          <p:cNvPr id="5" name="Titre 4"/>
          <p:cNvSpPr>
            <a:spLocks noGrp="1"/>
          </p:cNvSpPr>
          <p:nvPr>
            <p:ph type="title"/>
          </p:nvPr>
        </p:nvSpPr>
        <p:spPr>
          <a:xfrm>
            <a:off x="1331640" y="116632"/>
            <a:ext cx="7560840" cy="1152128"/>
          </a:xfrm>
        </p:spPr>
        <p:txBody>
          <a:bodyPr/>
          <a:lstStyle/>
          <a:p>
            <a:r>
              <a:rPr lang="fr-CH" dirty="0" smtClean="0"/>
              <a:t>Élections </a:t>
            </a:r>
            <a:r>
              <a:rPr lang="fr-CH" dirty="0"/>
              <a:t>à l'Assemblée de la Corporation cantonale</a:t>
            </a:r>
          </a:p>
        </p:txBody>
      </p:sp>
      <p:sp>
        <p:nvSpPr>
          <p:cNvPr id="6" name="Espace réservé du contenu 5"/>
          <p:cNvSpPr>
            <a:spLocks noGrp="1"/>
          </p:cNvSpPr>
          <p:nvPr>
            <p:ph sz="quarter" idx="13"/>
          </p:nvPr>
        </p:nvSpPr>
        <p:spPr>
          <a:xfrm>
            <a:off x="395536" y="1988840"/>
            <a:ext cx="8280920" cy="4320480"/>
          </a:xfrm>
        </p:spPr>
        <p:txBody>
          <a:bodyPr>
            <a:normAutofit/>
          </a:bodyPr>
          <a:lstStyle/>
          <a:p>
            <a:pPr marL="45720" indent="0">
              <a:buNone/>
            </a:pPr>
            <a:endParaRPr lang="fr-CH" dirty="0" smtClean="0"/>
          </a:p>
          <a:p>
            <a:pPr marL="45720" indent="0">
              <a:buNone/>
            </a:pPr>
            <a:r>
              <a:rPr lang="fr-CH" sz="6000" dirty="0" smtClean="0"/>
              <a:t>Candidats?</a:t>
            </a:r>
          </a:p>
          <a:p>
            <a:pPr marL="45720" indent="0">
              <a:buNone/>
            </a:pPr>
            <a:r>
              <a:rPr lang="fr-CH" sz="6000" dirty="0"/>
              <a:t>É</a:t>
            </a:r>
            <a:r>
              <a:rPr lang="fr-CH" sz="6000" dirty="0" smtClean="0"/>
              <a:t>lection</a:t>
            </a:r>
            <a:endParaRPr lang="fr-CH" sz="6000" dirty="0"/>
          </a:p>
        </p:txBody>
      </p:sp>
    </p:spTree>
    <p:extLst>
      <p:ext uri="{BB962C8B-B14F-4D97-AF65-F5344CB8AC3E}">
        <p14:creationId xmlns:p14="http://schemas.microsoft.com/office/powerpoint/2010/main" val="21824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57</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err="1" smtClean="0"/>
              <a:t>Tractanda</a:t>
            </a:r>
            <a:endParaRPr lang="fr-CH" dirty="0"/>
          </a:p>
        </p:txBody>
      </p:sp>
      <p:sp>
        <p:nvSpPr>
          <p:cNvPr id="6" name="Espace réservé du contenu 5"/>
          <p:cNvSpPr>
            <a:spLocks noGrp="1"/>
          </p:cNvSpPr>
          <p:nvPr>
            <p:ph sz="quarter" idx="13"/>
          </p:nvPr>
        </p:nvSpPr>
        <p:spPr>
          <a:xfrm>
            <a:off x="683568" y="1316424"/>
            <a:ext cx="8280920" cy="5052541"/>
          </a:xfrm>
        </p:spPr>
        <p:txBody>
          <a:bodyPr>
            <a:normAutofit fontScale="40000" lnSpcReduction="20000"/>
          </a:bodyPr>
          <a:lstStyle/>
          <a:p>
            <a:pPr marL="502920" lvl="0" indent="-457200">
              <a:buFont typeface="+mj-lt"/>
              <a:buAutoNum type="arabicPeriod"/>
            </a:pPr>
            <a:r>
              <a:rPr lang="fr-FR" sz="4000" dirty="0" smtClean="0">
                <a:solidFill>
                  <a:schemeClr val="bg1">
                    <a:lumMod val="65000"/>
                  </a:schemeClr>
                </a:solidFill>
              </a:rPr>
              <a:t>Accueil</a:t>
            </a:r>
            <a:r>
              <a:rPr lang="fr-FR" sz="4000" dirty="0">
                <a:solidFill>
                  <a:schemeClr val="bg1">
                    <a:lumMod val="65000"/>
                  </a:schemeClr>
                </a:solidFill>
              </a:rPr>
              <a:t>, ouverture et constitution de l’assemblée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Procès-verbal de la dernière 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Rapport du conseil de paroisse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Comptes 2017 </a:t>
            </a:r>
            <a:endParaRPr lang="fr-CH" sz="4000" dirty="0">
              <a:solidFill>
                <a:schemeClr val="bg1">
                  <a:lumMod val="65000"/>
                </a:schemeClr>
              </a:solidFill>
            </a:endParaRPr>
          </a:p>
          <a:p>
            <a:pPr marL="45720" indent="0">
              <a:buNone/>
            </a:pPr>
            <a:r>
              <a:rPr lang="fr-FR" sz="4000" dirty="0">
                <a:solidFill>
                  <a:schemeClr val="bg1">
                    <a:lumMod val="65000"/>
                  </a:schemeClr>
                </a:solidFill>
              </a:rPr>
              <a:t>	Rapport de la commission financière </a:t>
            </a:r>
            <a:endParaRPr lang="fr-CH" sz="4000" dirty="0">
              <a:solidFill>
                <a:schemeClr val="bg1">
                  <a:lumMod val="65000"/>
                </a:schemeClr>
              </a:solidFill>
            </a:endParaRPr>
          </a:p>
          <a:p>
            <a:pPr marL="502920" lvl="0" indent="-457200">
              <a:buFont typeface="+mj-lt"/>
              <a:buAutoNum type="arabicPeriod" startAt="5"/>
            </a:pPr>
            <a:r>
              <a:rPr lang="fr-FR" sz="4000" dirty="0">
                <a:solidFill>
                  <a:schemeClr val="bg1">
                    <a:lumMod val="65000"/>
                  </a:schemeClr>
                </a:solidFill>
              </a:rPr>
              <a:t>Budget 2018 </a:t>
            </a:r>
            <a:endParaRPr lang="fr-CH" sz="4000" dirty="0">
              <a:solidFill>
                <a:schemeClr val="bg1">
                  <a:lumMod val="65000"/>
                </a:schemeClr>
              </a:solidFill>
            </a:endParaRPr>
          </a:p>
          <a:p>
            <a:pPr marL="640080" lvl="2" indent="0">
              <a:buNone/>
            </a:pPr>
            <a:r>
              <a:rPr lang="fr-FR" sz="4000" dirty="0">
                <a:solidFill>
                  <a:schemeClr val="bg1">
                    <a:lumMod val="65000"/>
                  </a:schemeClr>
                </a:solidFill>
              </a:rPr>
              <a:t>Fonctionnement </a:t>
            </a:r>
            <a:endParaRPr lang="fr-CH" sz="4000" dirty="0">
              <a:solidFill>
                <a:schemeClr val="bg1">
                  <a:lumMod val="65000"/>
                </a:schemeClr>
              </a:solidFill>
            </a:endParaRPr>
          </a:p>
          <a:p>
            <a:pPr marL="640080" lvl="2" indent="0">
              <a:buNone/>
            </a:pPr>
            <a:r>
              <a:rPr lang="fr-FR" sz="4000" dirty="0">
                <a:solidFill>
                  <a:schemeClr val="bg1">
                    <a:lumMod val="65000"/>
                  </a:schemeClr>
                </a:solidFill>
              </a:rPr>
              <a:t>Investissements </a:t>
            </a:r>
            <a:endParaRPr lang="fr-CH" sz="4000" dirty="0">
              <a:solidFill>
                <a:schemeClr val="bg1">
                  <a:lumMod val="65000"/>
                </a:schemeClr>
              </a:solidFill>
            </a:endParaRPr>
          </a:p>
          <a:p>
            <a:pPr marL="45720" indent="0">
              <a:buNone/>
            </a:pPr>
            <a:r>
              <a:rPr lang="fr-FR" sz="4000" dirty="0" smtClean="0">
                <a:solidFill>
                  <a:schemeClr val="bg1">
                    <a:lumMod val="65000"/>
                  </a:schemeClr>
                </a:solidFill>
              </a:rPr>
              <a:t>	Rapport </a:t>
            </a:r>
            <a:r>
              <a:rPr lang="fr-FR" sz="4000" dirty="0">
                <a:solidFill>
                  <a:schemeClr val="bg1">
                    <a:lumMod val="65000"/>
                  </a:schemeClr>
                </a:solidFill>
              </a:rPr>
              <a:t>de la commission financière </a:t>
            </a:r>
            <a:endParaRPr lang="fr-FR" sz="4000" dirty="0" smtClean="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Désignation des candidats pour l’élection des représentants des paroisses à l’Assemblée de la Corporation cantonale </a:t>
            </a:r>
            <a:endParaRPr lang="fr-CH" sz="4000" dirty="0">
              <a:solidFill>
                <a:schemeClr val="bg1">
                  <a:lumMod val="65000"/>
                </a:schemeClr>
              </a:solidFill>
            </a:endParaRPr>
          </a:p>
          <a:p>
            <a:pPr marL="502920" lvl="0" indent="-457200">
              <a:lnSpc>
                <a:spcPct val="150000"/>
              </a:lnSpc>
              <a:buFont typeface="+mj-lt"/>
              <a:buAutoNum type="arabicPeriod" startAt="6"/>
            </a:pPr>
            <a:r>
              <a:rPr lang="fr-FR" sz="5000" dirty="0">
                <a:solidFill>
                  <a:schemeClr val="tx1"/>
                </a:solidFill>
              </a:rPr>
              <a:t>Élection de la commission financière </a:t>
            </a:r>
            <a:endParaRPr lang="fr-CH" sz="5000" dirty="0">
              <a:solidFill>
                <a:schemeClr val="tx1"/>
              </a:solidFill>
            </a:endParaRPr>
          </a:p>
          <a:p>
            <a:pPr marL="502920" lvl="0" indent="-457200">
              <a:lnSpc>
                <a:spcPct val="150000"/>
              </a:lnSpc>
              <a:buFont typeface="+mj-lt"/>
              <a:buAutoNum type="arabicPeriod" startAt="6"/>
            </a:pPr>
            <a:r>
              <a:rPr lang="fr-FR" sz="4000" dirty="0">
                <a:solidFill>
                  <a:schemeClr val="bg1">
                    <a:lumMod val="65000"/>
                  </a:schemeClr>
                </a:solidFill>
              </a:rPr>
              <a:t>Fixation du mode de convocation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Parole au conseil pastoral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smtClean="0">
                <a:solidFill>
                  <a:schemeClr val="bg1">
                    <a:lumMod val="65000"/>
                  </a:schemeClr>
                </a:solidFill>
              </a:rPr>
              <a:t>Divers</a:t>
            </a:r>
            <a:endParaRPr lang="fr-CH" dirty="0">
              <a:solidFill>
                <a:schemeClr val="bg1">
                  <a:lumMod val="65000"/>
                </a:schemeClr>
              </a:solidFill>
            </a:endParaRPr>
          </a:p>
        </p:txBody>
      </p:sp>
    </p:spTree>
    <p:extLst>
      <p:ext uri="{BB962C8B-B14F-4D97-AF65-F5344CB8AC3E}">
        <p14:creationId xmlns:p14="http://schemas.microsoft.com/office/powerpoint/2010/main" val="19734111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58</a:t>
            </a:fld>
            <a:endParaRPr lang="fr-CH"/>
          </a:p>
        </p:txBody>
      </p:sp>
      <p:sp>
        <p:nvSpPr>
          <p:cNvPr id="5" name="Titre 4"/>
          <p:cNvSpPr>
            <a:spLocks noGrp="1"/>
          </p:cNvSpPr>
          <p:nvPr>
            <p:ph type="title"/>
          </p:nvPr>
        </p:nvSpPr>
        <p:spPr/>
        <p:txBody>
          <a:bodyPr/>
          <a:lstStyle/>
          <a:p>
            <a:pPr marL="502920" lvl="0" indent="-457200"/>
            <a:r>
              <a:rPr lang="fr-FR" sz="4800" dirty="0" smtClean="0">
                <a:solidFill>
                  <a:schemeClr val="tx1"/>
                </a:solidFill>
              </a:rPr>
              <a:t>7 - Élection </a:t>
            </a:r>
            <a:r>
              <a:rPr lang="fr-FR" sz="4800" dirty="0">
                <a:solidFill>
                  <a:schemeClr val="tx1"/>
                </a:solidFill>
              </a:rPr>
              <a:t>de la commission financière </a:t>
            </a:r>
            <a:endParaRPr lang="fr-CH" sz="4800" dirty="0">
              <a:solidFill>
                <a:schemeClr val="tx1"/>
              </a:solidFill>
            </a:endParaRPr>
          </a:p>
        </p:txBody>
      </p:sp>
      <p:sp>
        <p:nvSpPr>
          <p:cNvPr id="6" name="Espace réservé du contenu 5"/>
          <p:cNvSpPr>
            <a:spLocks noGrp="1"/>
          </p:cNvSpPr>
          <p:nvPr>
            <p:ph sz="quarter" idx="13"/>
          </p:nvPr>
        </p:nvSpPr>
        <p:spPr>
          <a:xfrm>
            <a:off x="457199" y="2000558"/>
            <a:ext cx="8280920" cy="4320480"/>
          </a:xfrm>
        </p:spPr>
        <p:txBody>
          <a:bodyPr/>
          <a:lstStyle/>
          <a:p>
            <a:pPr marL="45720" indent="0">
              <a:buNone/>
            </a:pPr>
            <a:r>
              <a:rPr lang="fr-CH" dirty="0" smtClean="0"/>
              <a:t>Font actuellement partie de la commission financière:</a:t>
            </a:r>
          </a:p>
          <a:p>
            <a:pPr marL="45720" indent="0">
              <a:buNone/>
            </a:pPr>
            <a:r>
              <a:rPr lang="fr-CH" dirty="0"/>
              <a:t>	</a:t>
            </a:r>
            <a:r>
              <a:rPr lang="fr-CH" dirty="0" smtClean="0"/>
              <a:t>Francis Wicht (président)</a:t>
            </a:r>
          </a:p>
          <a:p>
            <a:pPr marL="45720" indent="0">
              <a:buNone/>
            </a:pPr>
            <a:r>
              <a:rPr lang="fr-CH" dirty="0"/>
              <a:t>	</a:t>
            </a:r>
            <a:r>
              <a:rPr lang="fr-CH" dirty="0" smtClean="0"/>
              <a:t>Serge Clément</a:t>
            </a:r>
          </a:p>
          <a:p>
            <a:pPr marL="45720" indent="0">
              <a:buNone/>
            </a:pPr>
            <a:r>
              <a:rPr lang="fr-CH" dirty="0"/>
              <a:t>	</a:t>
            </a:r>
            <a:r>
              <a:rPr lang="fr-CH" dirty="0" smtClean="0"/>
              <a:t>Albert Maillard</a:t>
            </a:r>
          </a:p>
          <a:p>
            <a:pPr marL="45720" indent="0">
              <a:buNone/>
            </a:pPr>
            <a:r>
              <a:rPr lang="fr-CH" dirty="0"/>
              <a:t>Francis Wicht </a:t>
            </a:r>
            <a:r>
              <a:rPr lang="fr-CH" dirty="0" smtClean="0"/>
              <a:t>et Serge Clément ne souhaitent pas se représenter à nouveau.</a:t>
            </a:r>
          </a:p>
          <a:p>
            <a:pPr marL="45720" indent="0">
              <a:buNone/>
            </a:pPr>
            <a:r>
              <a:rPr lang="fr-CH" dirty="0" smtClean="0"/>
              <a:t>Le conseil de paroisse et les membres sortants de la commission ont pris des contacts et proposent à votre approbation:</a:t>
            </a:r>
          </a:p>
          <a:p>
            <a:pPr marL="45720" indent="0">
              <a:buNone/>
            </a:pPr>
            <a:r>
              <a:rPr lang="fr-CH" sz="2400" b="1" dirty="0" smtClean="0"/>
              <a:t>           Claudia Cotting et Rachel Cotting</a:t>
            </a:r>
            <a:endParaRPr lang="fr-CH" sz="2400" b="1" dirty="0"/>
          </a:p>
          <a:p>
            <a:pPr marL="45720" indent="0">
              <a:buNone/>
            </a:pPr>
            <a:endParaRPr lang="fr-CH" dirty="0"/>
          </a:p>
        </p:txBody>
      </p:sp>
    </p:spTree>
    <p:extLst>
      <p:ext uri="{BB962C8B-B14F-4D97-AF65-F5344CB8AC3E}">
        <p14:creationId xmlns:p14="http://schemas.microsoft.com/office/powerpoint/2010/main" val="128518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Effect transition="in" filter="fade">
                                      <p:cBhvr>
                                        <p:cTn id="11" dur="42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59</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err="1" smtClean="0"/>
              <a:t>Tractanda</a:t>
            </a:r>
            <a:endParaRPr lang="fr-CH" dirty="0"/>
          </a:p>
        </p:txBody>
      </p:sp>
      <p:sp>
        <p:nvSpPr>
          <p:cNvPr id="6" name="Espace réservé du contenu 5"/>
          <p:cNvSpPr>
            <a:spLocks noGrp="1"/>
          </p:cNvSpPr>
          <p:nvPr>
            <p:ph sz="quarter" idx="13"/>
          </p:nvPr>
        </p:nvSpPr>
        <p:spPr>
          <a:xfrm>
            <a:off x="683568" y="1316424"/>
            <a:ext cx="8280920" cy="5052541"/>
          </a:xfrm>
        </p:spPr>
        <p:txBody>
          <a:bodyPr>
            <a:normAutofit fontScale="40000" lnSpcReduction="20000"/>
          </a:bodyPr>
          <a:lstStyle/>
          <a:p>
            <a:pPr marL="502920" lvl="0" indent="-457200">
              <a:buFont typeface="+mj-lt"/>
              <a:buAutoNum type="arabicPeriod"/>
            </a:pPr>
            <a:r>
              <a:rPr lang="fr-FR" sz="4000" dirty="0" smtClean="0">
                <a:solidFill>
                  <a:schemeClr val="bg1">
                    <a:lumMod val="65000"/>
                  </a:schemeClr>
                </a:solidFill>
              </a:rPr>
              <a:t>Accueil</a:t>
            </a:r>
            <a:r>
              <a:rPr lang="fr-FR" sz="4000" dirty="0">
                <a:solidFill>
                  <a:schemeClr val="bg1">
                    <a:lumMod val="65000"/>
                  </a:schemeClr>
                </a:solidFill>
              </a:rPr>
              <a:t>, ouverture et constitution de l’assemblée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Procès-verbal de la dernière 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Rapport du conseil de paroisse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Comptes 2017 </a:t>
            </a:r>
            <a:endParaRPr lang="fr-CH" sz="4000" dirty="0">
              <a:solidFill>
                <a:schemeClr val="bg1">
                  <a:lumMod val="65000"/>
                </a:schemeClr>
              </a:solidFill>
            </a:endParaRPr>
          </a:p>
          <a:p>
            <a:pPr marL="45720" indent="0">
              <a:buNone/>
            </a:pPr>
            <a:r>
              <a:rPr lang="fr-FR" sz="4000" dirty="0">
                <a:solidFill>
                  <a:schemeClr val="bg1">
                    <a:lumMod val="65000"/>
                  </a:schemeClr>
                </a:solidFill>
              </a:rPr>
              <a:t>	Rapport de la commission financière </a:t>
            </a:r>
            <a:endParaRPr lang="fr-CH" sz="4000" dirty="0">
              <a:solidFill>
                <a:schemeClr val="bg1">
                  <a:lumMod val="65000"/>
                </a:schemeClr>
              </a:solidFill>
            </a:endParaRPr>
          </a:p>
          <a:p>
            <a:pPr marL="502920" lvl="0" indent="-457200">
              <a:buFont typeface="+mj-lt"/>
              <a:buAutoNum type="arabicPeriod" startAt="5"/>
            </a:pPr>
            <a:r>
              <a:rPr lang="fr-FR" sz="4000" dirty="0">
                <a:solidFill>
                  <a:schemeClr val="bg1">
                    <a:lumMod val="65000"/>
                  </a:schemeClr>
                </a:solidFill>
              </a:rPr>
              <a:t>Budget 2018 </a:t>
            </a:r>
            <a:endParaRPr lang="fr-CH" sz="4000" dirty="0">
              <a:solidFill>
                <a:schemeClr val="bg1">
                  <a:lumMod val="65000"/>
                </a:schemeClr>
              </a:solidFill>
            </a:endParaRPr>
          </a:p>
          <a:p>
            <a:pPr marL="640080" lvl="2" indent="0">
              <a:buNone/>
            </a:pPr>
            <a:r>
              <a:rPr lang="fr-FR" sz="4000" dirty="0">
                <a:solidFill>
                  <a:schemeClr val="bg1">
                    <a:lumMod val="65000"/>
                  </a:schemeClr>
                </a:solidFill>
              </a:rPr>
              <a:t>Fonctionnement </a:t>
            </a:r>
            <a:endParaRPr lang="fr-CH" sz="4000" dirty="0">
              <a:solidFill>
                <a:schemeClr val="bg1">
                  <a:lumMod val="65000"/>
                </a:schemeClr>
              </a:solidFill>
            </a:endParaRPr>
          </a:p>
          <a:p>
            <a:pPr marL="640080" lvl="2" indent="0">
              <a:buNone/>
            </a:pPr>
            <a:r>
              <a:rPr lang="fr-FR" sz="4000" dirty="0">
                <a:solidFill>
                  <a:schemeClr val="bg1">
                    <a:lumMod val="65000"/>
                  </a:schemeClr>
                </a:solidFill>
              </a:rPr>
              <a:t>Investissements </a:t>
            </a:r>
            <a:endParaRPr lang="fr-CH" sz="4000" dirty="0">
              <a:solidFill>
                <a:schemeClr val="bg1">
                  <a:lumMod val="65000"/>
                </a:schemeClr>
              </a:solidFill>
            </a:endParaRPr>
          </a:p>
          <a:p>
            <a:pPr marL="45720" indent="0">
              <a:buNone/>
            </a:pPr>
            <a:r>
              <a:rPr lang="fr-FR" sz="4000" dirty="0" smtClean="0">
                <a:solidFill>
                  <a:schemeClr val="bg1">
                    <a:lumMod val="65000"/>
                  </a:schemeClr>
                </a:solidFill>
              </a:rPr>
              <a:t>	Rapport </a:t>
            </a:r>
            <a:r>
              <a:rPr lang="fr-FR" sz="4000" dirty="0">
                <a:solidFill>
                  <a:schemeClr val="bg1">
                    <a:lumMod val="65000"/>
                  </a:schemeClr>
                </a:solidFill>
              </a:rPr>
              <a:t>de la commission financière </a:t>
            </a:r>
            <a:endParaRPr lang="fr-FR" sz="4000" dirty="0" smtClean="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Désignation des candidats pour l’élection des représentants des paroisses à l’Assemblée de la Corporation cantonale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Élection de la commission financière </a:t>
            </a:r>
            <a:endParaRPr lang="fr-CH" sz="4000" dirty="0">
              <a:solidFill>
                <a:schemeClr val="bg1">
                  <a:lumMod val="65000"/>
                </a:schemeClr>
              </a:solidFill>
            </a:endParaRPr>
          </a:p>
          <a:p>
            <a:pPr marL="502920" lvl="0" indent="-457200">
              <a:lnSpc>
                <a:spcPct val="150000"/>
              </a:lnSpc>
              <a:buFont typeface="+mj-lt"/>
              <a:buAutoNum type="arabicPeriod" startAt="6"/>
            </a:pPr>
            <a:r>
              <a:rPr lang="fr-FR" sz="5000" dirty="0">
                <a:solidFill>
                  <a:schemeClr val="tx1"/>
                </a:solidFill>
              </a:rPr>
              <a:t>Fixation du mode de convocation </a:t>
            </a:r>
            <a:endParaRPr lang="fr-CH" sz="5000" dirty="0">
              <a:solidFill>
                <a:schemeClr val="tx1"/>
              </a:solidFill>
            </a:endParaRPr>
          </a:p>
          <a:p>
            <a:pPr marL="502920" lvl="0" indent="-457200">
              <a:lnSpc>
                <a:spcPct val="150000"/>
              </a:lnSpc>
              <a:buFont typeface="+mj-lt"/>
              <a:buAutoNum type="arabicPeriod" startAt="6"/>
            </a:pPr>
            <a:r>
              <a:rPr lang="fr-FR" sz="4000" dirty="0">
                <a:solidFill>
                  <a:schemeClr val="bg1">
                    <a:lumMod val="65000"/>
                  </a:schemeClr>
                </a:solidFill>
              </a:rPr>
              <a:t>Parole au conseil pastoral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smtClean="0">
                <a:solidFill>
                  <a:schemeClr val="bg1">
                    <a:lumMod val="65000"/>
                  </a:schemeClr>
                </a:solidFill>
              </a:rPr>
              <a:t>Divers</a:t>
            </a:r>
            <a:endParaRPr lang="fr-CH" dirty="0">
              <a:solidFill>
                <a:schemeClr val="bg1">
                  <a:lumMod val="65000"/>
                </a:schemeClr>
              </a:solidFill>
            </a:endParaRPr>
          </a:p>
        </p:txBody>
      </p:sp>
    </p:spTree>
    <p:extLst>
      <p:ext uri="{BB962C8B-B14F-4D97-AF65-F5344CB8AC3E}">
        <p14:creationId xmlns:p14="http://schemas.microsoft.com/office/powerpoint/2010/main" val="3190612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6</a:t>
            </a:fld>
            <a:endParaRPr lang="fr-CH"/>
          </a:p>
        </p:txBody>
      </p:sp>
      <p:sp>
        <p:nvSpPr>
          <p:cNvPr id="5" name="Titre 4"/>
          <p:cNvSpPr>
            <a:spLocks noGrp="1"/>
          </p:cNvSpPr>
          <p:nvPr>
            <p:ph type="title"/>
          </p:nvPr>
        </p:nvSpPr>
        <p:spPr/>
        <p:txBody>
          <a:bodyPr/>
          <a:lstStyle/>
          <a:p>
            <a:pPr marL="502920" indent="-457200"/>
            <a:r>
              <a:rPr lang="fr-FR" sz="4800" dirty="0" smtClean="0"/>
              <a:t>2 -Procès-verbal </a:t>
            </a:r>
            <a:r>
              <a:rPr lang="fr-FR" sz="4800" dirty="0"/>
              <a:t>de la dernière assemblée</a:t>
            </a:r>
          </a:p>
        </p:txBody>
      </p:sp>
      <p:sp>
        <p:nvSpPr>
          <p:cNvPr id="6" name="Espace réservé du contenu 5"/>
          <p:cNvSpPr>
            <a:spLocks noGrp="1"/>
          </p:cNvSpPr>
          <p:nvPr>
            <p:ph sz="quarter" idx="13"/>
          </p:nvPr>
        </p:nvSpPr>
        <p:spPr>
          <a:xfrm>
            <a:off x="395536" y="2204864"/>
            <a:ext cx="8280920" cy="3600400"/>
          </a:xfrm>
        </p:spPr>
        <p:txBody>
          <a:bodyPr/>
          <a:lstStyle/>
          <a:p>
            <a:r>
              <a:rPr lang="fr-CH" sz="2800" dirty="0" smtClean="0"/>
              <a:t>Le procès-verbal a été mis à disposition des paroissiens</a:t>
            </a:r>
          </a:p>
          <a:p>
            <a:endParaRPr lang="fr-CH" dirty="0"/>
          </a:p>
          <a:p>
            <a:r>
              <a:rPr lang="fr-CH" dirty="0" smtClean="0">
                <a:solidFill>
                  <a:schemeClr val="bg1">
                    <a:lumMod val="65000"/>
                  </a:schemeClr>
                </a:solidFill>
              </a:rPr>
              <a:t>Rappel des divers</a:t>
            </a:r>
          </a:p>
          <a:p>
            <a:endParaRPr lang="fr-CH" dirty="0" smtClean="0">
              <a:solidFill>
                <a:schemeClr val="bg1">
                  <a:lumMod val="65000"/>
                </a:schemeClr>
              </a:solidFill>
            </a:endParaRPr>
          </a:p>
          <a:p>
            <a:r>
              <a:rPr lang="fr-CH" dirty="0" smtClean="0">
                <a:solidFill>
                  <a:schemeClr val="bg1">
                    <a:lumMod val="65000"/>
                  </a:schemeClr>
                </a:solidFill>
              </a:rPr>
              <a:t>Questions, remarques</a:t>
            </a:r>
          </a:p>
          <a:p>
            <a:endParaRPr lang="fr-CH" dirty="0" smtClean="0">
              <a:solidFill>
                <a:schemeClr val="bg1">
                  <a:lumMod val="65000"/>
                </a:schemeClr>
              </a:solidFill>
            </a:endParaRPr>
          </a:p>
          <a:p>
            <a:r>
              <a:rPr lang="fr-CH" dirty="0" smtClean="0">
                <a:solidFill>
                  <a:schemeClr val="bg1">
                    <a:lumMod val="65000"/>
                  </a:schemeClr>
                </a:solidFill>
              </a:rPr>
              <a:t>Approbation du PV</a:t>
            </a:r>
            <a:endParaRPr lang="fr-CH" dirty="0">
              <a:solidFill>
                <a:schemeClr val="bg1">
                  <a:lumMod val="65000"/>
                </a:schemeClr>
              </a:solidFill>
            </a:endParaRPr>
          </a:p>
        </p:txBody>
      </p:sp>
    </p:spTree>
    <p:extLst>
      <p:ext uri="{BB962C8B-B14F-4D97-AF65-F5344CB8AC3E}">
        <p14:creationId xmlns:p14="http://schemas.microsoft.com/office/powerpoint/2010/main" val="1499723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smtClean="0"/>
              <a:t>Assemblé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60</a:t>
            </a:fld>
            <a:endParaRPr lang="fr-CH"/>
          </a:p>
        </p:txBody>
      </p:sp>
      <p:sp>
        <p:nvSpPr>
          <p:cNvPr id="5" name="Titre 4"/>
          <p:cNvSpPr>
            <a:spLocks noGrp="1"/>
          </p:cNvSpPr>
          <p:nvPr>
            <p:ph type="title"/>
          </p:nvPr>
        </p:nvSpPr>
        <p:spPr/>
        <p:txBody>
          <a:bodyPr/>
          <a:lstStyle/>
          <a:p>
            <a:r>
              <a:rPr lang="fr-CH" dirty="0"/>
              <a:t>8</a:t>
            </a:r>
            <a:r>
              <a:rPr lang="fr-CH" dirty="0" smtClean="0"/>
              <a:t> – Fixation du mode de convocation</a:t>
            </a:r>
            <a:endParaRPr lang="fr-CH" dirty="0"/>
          </a:p>
        </p:txBody>
      </p:sp>
      <p:sp>
        <p:nvSpPr>
          <p:cNvPr id="6" name="Espace réservé du contenu 5"/>
          <p:cNvSpPr>
            <a:spLocks noGrp="1"/>
          </p:cNvSpPr>
          <p:nvPr>
            <p:ph sz="quarter" idx="13"/>
          </p:nvPr>
        </p:nvSpPr>
        <p:spPr>
          <a:xfrm>
            <a:off x="467544" y="1916832"/>
            <a:ext cx="8280920" cy="4320480"/>
          </a:xfrm>
        </p:spPr>
        <p:txBody>
          <a:bodyPr/>
          <a:lstStyle/>
          <a:p>
            <a:r>
              <a:rPr lang="fr-CH" dirty="0" smtClean="0"/>
              <a:t>En fin de législature, l’assemblée paroissiale doit décider le mode de convocation de son assemblée.</a:t>
            </a:r>
          </a:p>
          <a:p>
            <a:r>
              <a:rPr lang="fr-CH" dirty="0" smtClean="0"/>
              <a:t>Obligatoire:</a:t>
            </a:r>
          </a:p>
          <a:p>
            <a:pPr lvl="1"/>
            <a:r>
              <a:rPr lang="fr-CH" dirty="0" smtClean="0"/>
              <a:t>Feuille officielle</a:t>
            </a:r>
          </a:p>
          <a:p>
            <a:pPr lvl="1"/>
            <a:r>
              <a:rPr lang="fr-CH" dirty="0" smtClean="0"/>
              <a:t>Pilier public (de l’église)</a:t>
            </a:r>
            <a:endParaRPr lang="fr-CH" dirty="0"/>
          </a:p>
          <a:p>
            <a:r>
              <a:rPr lang="fr-CH" dirty="0" smtClean="0"/>
              <a:t>Choix de l’assemblée</a:t>
            </a:r>
          </a:p>
          <a:p>
            <a:pPr lvl="1"/>
            <a:r>
              <a:rPr lang="fr-CH" dirty="0" smtClean="0"/>
              <a:t>Tout ménage</a:t>
            </a:r>
          </a:p>
          <a:p>
            <a:pPr lvl="1"/>
            <a:r>
              <a:rPr lang="fr-CH" dirty="0" smtClean="0"/>
              <a:t>Lettre adressée</a:t>
            </a:r>
          </a:p>
          <a:p>
            <a:r>
              <a:rPr lang="fr-CH" dirty="0" smtClean="0"/>
              <a:t>Le conseil propose le statut quo: tout ménage</a:t>
            </a:r>
            <a:endParaRPr lang="fr-CH" dirty="0"/>
          </a:p>
        </p:txBody>
      </p:sp>
    </p:spTree>
    <p:extLst>
      <p:ext uri="{BB962C8B-B14F-4D97-AF65-F5344CB8AC3E}">
        <p14:creationId xmlns:p14="http://schemas.microsoft.com/office/powerpoint/2010/main" val="61701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61</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err="1" smtClean="0"/>
              <a:t>Tractanda</a:t>
            </a:r>
            <a:endParaRPr lang="fr-CH" dirty="0"/>
          </a:p>
        </p:txBody>
      </p:sp>
      <p:sp>
        <p:nvSpPr>
          <p:cNvPr id="6" name="Espace réservé du contenu 5"/>
          <p:cNvSpPr>
            <a:spLocks noGrp="1"/>
          </p:cNvSpPr>
          <p:nvPr>
            <p:ph sz="quarter" idx="13"/>
          </p:nvPr>
        </p:nvSpPr>
        <p:spPr>
          <a:xfrm>
            <a:off x="683568" y="1316424"/>
            <a:ext cx="8280920" cy="5052541"/>
          </a:xfrm>
        </p:spPr>
        <p:txBody>
          <a:bodyPr>
            <a:normAutofit fontScale="40000" lnSpcReduction="20000"/>
          </a:bodyPr>
          <a:lstStyle/>
          <a:p>
            <a:pPr marL="502920" lvl="0" indent="-457200">
              <a:buFont typeface="+mj-lt"/>
              <a:buAutoNum type="arabicPeriod"/>
            </a:pPr>
            <a:r>
              <a:rPr lang="fr-FR" sz="4000" dirty="0" smtClean="0">
                <a:solidFill>
                  <a:schemeClr val="bg1">
                    <a:lumMod val="65000"/>
                  </a:schemeClr>
                </a:solidFill>
              </a:rPr>
              <a:t>Accueil</a:t>
            </a:r>
            <a:r>
              <a:rPr lang="fr-FR" sz="4000" dirty="0">
                <a:solidFill>
                  <a:schemeClr val="bg1">
                    <a:lumMod val="65000"/>
                  </a:schemeClr>
                </a:solidFill>
              </a:rPr>
              <a:t>, ouverture et constitution de l’assemblée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Procès-verbal de la dernière 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Rapport du conseil de paroisse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Comptes 2017 </a:t>
            </a:r>
            <a:endParaRPr lang="fr-CH" sz="4000" dirty="0">
              <a:solidFill>
                <a:schemeClr val="bg1">
                  <a:lumMod val="65000"/>
                </a:schemeClr>
              </a:solidFill>
            </a:endParaRPr>
          </a:p>
          <a:p>
            <a:pPr marL="45720" indent="0">
              <a:buNone/>
            </a:pPr>
            <a:r>
              <a:rPr lang="fr-FR" sz="4000" dirty="0">
                <a:solidFill>
                  <a:schemeClr val="bg1">
                    <a:lumMod val="65000"/>
                  </a:schemeClr>
                </a:solidFill>
              </a:rPr>
              <a:t>	Rapport de la commission financière </a:t>
            </a:r>
            <a:endParaRPr lang="fr-CH" sz="4000" dirty="0">
              <a:solidFill>
                <a:schemeClr val="bg1">
                  <a:lumMod val="65000"/>
                </a:schemeClr>
              </a:solidFill>
            </a:endParaRPr>
          </a:p>
          <a:p>
            <a:pPr marL="502920" lvl="0" indent="-457200">
              <a:buFont typeface="+mj-lt"/>
              <a:buAutoNum type="arabicPeriod" startAt="5"/>
            </a:pPr>
            <a:r>
              <a:rPr lang="fr-FR" sz="4000" dirty="0">
                <a:solidFill>
                  <a:schemeClr val="bg1">
                    <a:lumMod val="65000"/>
                  </a:schemeClr>
                </a:solidFill>
              </a:rPr>
              <a:t>Budget 2018 </a:t>
            </a:r>
            <a:endParaRPr lang="fr-CH" sz="4000" dirty="0">
              <a:solidFill>
                <a:schemeClr val="bg1">
                  <a:lumMod val="65000"/>
                </a:schemeClr>
              </a:solidFill>
            </a:endParaRPr>
          </a:p>
          <a:p>
            <a:pPr marL="640080" lvl="2" indent="0">
              <a:buNone/>
            </a:pPr>
            <a:r>
              <a:rPr lang="fr-FR" sz="4000" dirty="0">
                <a:solidFill>
                  <a:schemeClr val="bg1">
                    <a:lumMod val="65000"/>
                  </a:schemeClr>
                </a:solidFill>
              </a:rPr>
              <a:t>Fonctionnement </a:t>
            </a:r>
            <a:endParaRPr lang="fr-CH" sz="4000" dirty="0">
              <a:solidFill>
                <a:schemeClr val="bg1">
                  <a:lumMod val="65000"/>
                </a:schemeClr>
              </a:solidFill>
            </a:endParaRPr>
          </a:p>
          <a:p>
            <a:pPr marL="640080" lvl="2" indent="0">
              <a:buNone/>
            </a:pPr>
            <a:r>
              <a:rPr lang="fr-FR" sz="4000" dirty="0">
                <a:solidFill>
                  <a:schemeClr val="bg1">
                    <a:lumMod val="65000"/>
                  </a:schemeClr>
                </a:solidFill>
              </a:rPr>
              <a:t>Investissements </a:t>
            </a:r>
            <a:endParaRPr lang="fr-CH" sz="4000" dirty="0">
              <a:solidFill>
                <a:schemeClr val="bg1">
                  <a:lumMod val="65000"/>
                </a:schemeClr>
              </a:solidFill>
            </a:endParaRPr>
          </a:p>
          <a:p>
            <a:pPr marL="45720" indent="0">
              <a:buNone/>
            </a:pPr>
            <a:r>
              <a:rPr lang="fr-FR" sz="4000" dirty="0" smtClean="0">
                <a:solidFill>
                  <a:schemeClr val="bg1">
                    <a:lumMod val="65000"/>
                  </a:schemeClr>
                </a:solidFill>
              </a:rPr>
              <a:t>	Rapport </a:t>
            </a:r>
            <a:r>
              <a:rPr lang="fr-FR" sz="4000" dirty="0">
                <a:solidFill>
                  <a:schemeClr val="bg1">
                    <a:lumMod val="65000"/>
                  </a:schemeClr>
                </a:solidFill>
              </a:rPr>
              <a:t>de la commission financière </a:t>
            </a:r>
            <a:endParaRPr lang="fr-FR" sz="4000" dirty="0" smtClean="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Désignation des candidats pour l’élection des représentants des paroisses à l’Assemblée de la Corporation cantonale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Élection de la commission financière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Fixation du mode de convocation </a:t>
            </a:r>
            <a:endParaRPr lang="fr-CH" sz="4000" dirty="0">
              <a:solidFill>
                <a:schemeClr val="bg1">
                  <a:lumMod val="65000"/>
                </a:schemeClr>
              </a:solidFill>
            </a:endParaRPr>
          </a:p>
          <a:p>
            <a:pPr marL="502920" lvl="0" indent="-457200">
              <a:lnSpc>
                <a:spcPct val="150000"/>
              </a:lnSpc>
              <a:buFont typeface="+mj-lt"/>
              <a:buAutoNum type="arabicPeriod" startAt="6"/>
            </a:pPr>
            <a:r>
              <a:rPr lang="fr-FR" sz="5000" dirty="0">
                <a:solidFill>
                  <a:schemeClr val="tx1"/>
                </a:solidFill>
              </a:rPr>
              <a:t>Parole au conseil pastoral </a:t>
            </a:r>
            <a:endParaRPr lang="fr-CH" sz="5000" dirty="0">
              <a:solidFill>
                <a:schemeClr val="tx1"/>
              </a:solidFill>
            </a:endParaRPr>
          </a:p>
          <a:p>
            <a:pPr marL="502920" lvl="0" indent="-457200">
              <a:lnSpc>
                <a:spcPct val="150000"/>
              </a:lnSpc>
              <a:buFont typeface="+mj-lt"/>
              <a:buAutoNum type="arabicPeriod" startAt="6"/>
            </a:pPr>
            <a:r>
              <a:rPr lang="fr-FR" sz="4000" dirty="0" smtClean="0">
                <a:solidFill>
                  <a:schemeClr val="bg1">
                    <a:lumMod val="65000"/>
                  </a:schemeClr>
                </a:solidFill>
              </a:rPr>
              <a:t>Divers</a:t>
            </a:r>
            <a:endParaRPr lang="fr-CH" dirty="0">
              <a:solidFill>
                <a:schemeClr val="bg1">
                  <a:lumMod val="65000"/>
                </a:schemeClr>
              </a:solidFill>
            </a:endParaRPr>
          </a:p>
        </p:txBody>
      </p:sp>
    </p:spTree>
    <p:extLst>
      <p:ext uri="{BB962C8B-B14F-4D97-AF65-F5344CB8AC3E}">
        <p14:creationId xmlns:p14="http://schemas.microsoft.com/office/powerpoint/2010/main" val="1748169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62</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smtClean="0"/>
              <a:t>9 – </a:t>
            </a:r>
            <a:r>
              <a:rPr lang="fr-CH" sz="4800" dirty="0"/>
              <a:t>Parole au conseil pastoral</a:t>
            </a:r>
            <a:endParaRPr lang="fr-CH" dirty="0"/>
          </a:p>
        </p:txBody>
      </p:sp>
      <p:sp>
        <p:nvSpPr>
          <p:cNvPr id="6" name="Espace réservé du contenu 5"/>
          <p:cNvSpPr>
            <a:spLocks noGrp="1"/>
          </p:cNvSpPr>
          <p:nvPr>
            <p:ph sz="quarter" idx="13"/>
          </p:nvPr>
        </p:nvSpPr>
        <p:spPr>
          <a:xfrm>
            <a:off x="428696" y="1772816"/>
            <a:ext cx="8280920" cy="4320480"/>
          </a:xfrm>
        </p:spPr>
        <p:txBody>
          <a:bodyPr>
            <a:normAutofit/>
          </a:bodyPr>
          <a:lstStyle/>
          <a:p>
            <a:pPr marL="560070" indent="-514350">
              <a:buFont typeface="+mj-lt"/>
              <a:buAutoNum type="arabicPeriod"/>
            </a:pPr>
            <a:endParaRPr lang="fr-CH" sz="2800" dirty="0"/>
          </a:p>
        </p:txBody>
      </p:sp>
    </p:spTree>
    <p:extLst>
      <p:ext uri="{BB962C8B-B14F-4D97-AF65-F5344CB8AC3E}">
        <p14:creationId xmlns:p14="http://schemas.microsoft.com/office/powerpoint/2010/main" val="14823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63</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smtClean="0"/>
              <a:t>9 – </a:t>
            </a:r>
            <a:r>
              <a:rPr lang="fr-CH" sz="4800" dirty="0"/>
              <a:t>Parole au conseil pastoral</a:t>
            </a:r>
            <a:endParaRPr lang="fr-CH" dirty="0"/>
          </a:p>
        </p:txBody>
      </p:sp>
      <p:sp>
        <p:nvSpPr>
          <p:cNvPr id="6" name="Espace réservé du contenu 5"/>
          <p:cNvSpPr>
            <a:spLocks noGrp="1"/>
          </p:cNvSpPr>
          <p:nvPr>
            <p:ph sz="quarter" idx="13"/>
          </p:nvPr>
        </p:nvSpPr>
        <p:spPr>
          <a:xfrm>
            <a:off x="428696" y="1772816"/>
            <a:ext cx="8280920" cy="4320480"/>
          </a:xfrm>
        </p:spPr>
        <p:txBody>
          <a:bodyPr>
            <a:normAutofit/>
          </a:bodyPr>
          <a:lstStyle/>
          <a:p>
            <a:pPr marL="45720" indent="0">
              <a:spcBef>
                <a:spcPts val="0"/>
              </a:spcBef>
              <a:spcAft>
                <a:spcPts val="0"/>
              </a:spcAft>
              <a:buNone/>
            </a:pPr>
            <a:r>
              <a:rPr lang="fr-CH" sz="2800" dirty="0"/>
              <a:t>Vendredi </a:t>
            </a:r>
            <a:r>
              <a:rPr lang="fr-CH" sz="2800" dirty="0" smtClean="0"/>
              <a:t>18 </a:t>
            </a:r>
            <a:r>
              <a:rPr lang="fr-CH" sz="2800" dirty="0"/>
              <a:t>mai</a:t>
            </a:r>
          </a:p>
          <a:p>
            <a:pPr marL="45720" indent="0">
              <a:spcBef>
                <a:spcPts val="0"/>
              </a:spcBef>
              <a:spcAft>
                <a:spcPts val="0"/>
              </a:spcAft>
              <a:buNone/>
            </a:pPr>
            <a:r>
              <a:rPr lang="fr-CH" sz="2800" dirty="0"/>
              <a:t>19:00 heures</a:t>
            </a:r>
          </a:p>
          <a:p>
            <a:pPr marL="45720" indent="0">
              <a:spcBef>
                <a:spcPts val="0"/>
              </a:spcBef>
              <a:spcAft>
                <a:spcPts val="0"/>
              </a:spcAft>
              <a:buNone/>
            </a:pPr>
            <a:endParaRPr lang="fr-CH" sz="2800" dirty="0"/>
          </a:p>
          <a:p>
            <a:pPr marL="45720" indent="0">
              <a:spcBef>
                <a:spcPts val="0"/>
              </a:spcBef>
              <a:spcAft>
                <a:spcPts val="0"/>
              </a:spcAft>
              <a:buNone/>
            </a:pPr>
            <a:r>
              <a:rPr lang="fr-CH" sz="2800" dirty="0"/>
              <a:t>Pèlerinage </a:t>
            </a:r>
          </a:p>
          <a:p>
            <a:pPr marL="45720" indent="0">
              <a:spcBef>
                <a:spcPts val="0"/>
              </a:spcBef>
              <a:spcAft>
                <a:spcPts val="0"/>
              </a:spcAft>
              <a:buNone/>
            </a:pPr>
            <a:r>
              <a:rPr lang="fr-CH" sz="2800" dirty="0"/>
              <a:t>à la Grotte</a:t>
            </a:r>
          </a:p>
          <a:p>
            <a:pPr marL="45720" indent="0">
              <a:spcBef>
                <a:spcPts val="0"/>
              </a:spcBef>
              <a:spcAft>
                <a:spcPts val="0"/>
              </a:spcAft>
              <a:buNone/>
            </a:pPr>
            <a:endParaRPr lang="fr-CH" sz="2800" dirty="0"/>
          </a:p>
          <a:p>
            <a:pPr marL="45720" indent="0">
              <a:spcBef>
                <a:spcPts val="0"/>
              </a:spcBef>
              <a:spcAft>
                <a:spcPts val="0"/>
              </a:spcAft>
              <a:buNone/>
            </a:pPr>
            <a:r>
              <a:rPr lang="fr-CH" sz="2800" dirty="0"/>
              <a:t>Verrée offerte </a:t>
            </a:r>
          </a:p>
          <a:p>
            <a:pPr marL="45720" indent="0">
              <a:spcBef>
                <a:spcPts val="0"/>
              </a:spcBef>
              <a:spcAft>
                <a:spcPts val="0"/>
              </a:spcAft>
              <a:buNone/>
            </a:pPr>
            <a:r>
              <a:rPr lang="fr-CH" sz="2800" dirty="0"/>
              <a:t>par la paroisse</a:t>
            </a:r>
          </a:p>
          <a:p>
            <a:pPr marL="560070" indent="-514350">
              <a:buFont typeface="+mj-lt"/>
              <a:buAutoNum type="arabicPeriod"/>
            </a:pPr>
            <a:endParaRPr lang="fr-CH" sz="2800" dirty="0"/>
          </a:p>
        </p:txBody>
      </p:sp>
      <p:pic>
        <p:nvPicPr>
          <p:cNvPr id="7" name="Image 6"/>
          <p:cNvPicPr>
            <a:picLocks noChangeAspect="1"/>
          </p:cNvPicPr>
          <p:nvPr/>
        </p:nvPicPr>
        <p:blipFill>
          <a:blip r:embed="rId3" cstate="print"/>
          <a:stretch>
            <a:fillRect/>
          </a:stretch>
        </p:blipFill>
        <p:spPr>
          <a:xfrm>
            <a:off x="3224670" y="1772816"/>
            <a:ext cx="5942162" cy="3847946"/>
          </a:xfrm>
          <a:prstGeom prst="rect">
            <a:avLst/>
          </a:prstGeom>
        </p:spPr>
      </p:pic>
    </p:spTree>
    <p:extLst>
      <p:ext uri="{BB962C8B-B14F-4D97-AF65-F5344CB8AC3E}">
        <p14:creationId xmlns:p14="http://schemas.microsoft.com/office/powerpoint/2010/main" val="32511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64</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smtClean="0"/>
              <a:t>N’oubliez pas!</a:t>
            </a:r>
            <a:endParaRPr lang="fr-CH" dirty="0"/>
          </a:p>
        </p:txBody>
      </p:sp>
      <p:pic>
        <p:nvPicPr>
          <p:cNvPr id="7" name="Espace réservé du contenu 6"/>
          <p:cNvPicPr>
            <a:picLocks noGrp="1" noChangeAspect="1"/>
          </p:cNvPicPr>
          <p:nvPr>
            <p:ph sz="quarter" idx="13"/>
          </p:nvPr>
        </p:nvPicPr>
        <p:blipFill>
          <a:blip r:embed="rId2"/>
          <a:stretch>
            <a:fillRect/>
          </a:stretch>
        </p:blipFill>
        <p:spPr>
          <a:xfrm>
            <a:off x="0" y="1674166"/>
            <a:ext cx="9193006" cy="3843066"/>
          </a:xfrm>
          <a:prstGeom prst="rect">
            <a:avLst/>
          </a:prstGeom>
        </p:spPr>
      </p:pic>
    </p:spTree>
    <p:extLst>
      <p:ext uri="{BB962C8B-B14F-4D97-AF65-F5344CB8AC3E}">
        <p14:creationId xmlns:p14="http://schemas.microsoft.com/office/powerpoint/2010/main" val="14354658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65</a:t>
            </a:fld>
            <a:endParaRPr lang="fr-CH">
              <a:solidFill>
                <a:prstClr val="black">
                  <a:lumMod val="50000"/>
                  <a:lumOff val="50000"/>
                </a:prstClr>
              </a:solidFill>
            </a:endParaRPr>
          </a:p>
        </p:txBody>
      </p:sp>
      <p:sp>
        <p:nvSpPr>
          <p:cNvPr id="5" name="Titre 4"/>
          <p:cNvSpPr>
            <a:spLocks noGrp="1"/>
          </p:cNvSpPr>
          <p:nvPr>
            <p:ph type="title"/>
          </p:nvPr>
        </p:nvSpPr>
        <p:spPr/>
        <p:txBody>
          <a:bodyPr/>
          <a:lstStyle/>
          <a:p>
            <a:pPr algn="ctr"/>
            <a:endParaRPr lang="fr-CH" dirty="0"/>
          </a:p>
        </p:txBody>
      </p:sp>
      <p:sp>
        <p:nvSpPr>
          <p:cNvPr id="6" name="Espace réservé du contenu 5"/>
          <p:cNvSpPr>
            <a:spLocks noGrp="1"/>
          </p:cNvSpPr>
          <p:nvPr>
            <p:ph sz="quarter" idx="13"/>
          </p:nvPr>
        </p:nvSpPr>
        <p:spPr/>
        <p:txBody>
          <a:bodyPr>
            <a:normAutofit/>
          </a:bodyPr>
          <a:lstStyle/>
          <a:p>
            <a:pPr>
              <a:buNone/>
            </a:pPr>
            <a:endParaRPr lang="fr-CH" sz="3600" dirty="0" smtClean="0"/>
          </a:p>
        </p:txBody>
      </p:sp>
    </p:spTree>
    <p:extLst>
      <p:ext uri="{BB962C8B-B14F-4D97-AF65-F5344CB8AC3E}">
        <p14:creationId xmlns:p14="http://schemas.microsoft.com/office/powerpoint/2010/main" val="26486162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lumMod val="50000"/>
                    <a:lumOff val="50000"/>
                  </a:prstClr>
                </a:solidFill>
              </a:rPr>
              <a:t>Assemblée 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66</a:t>
            </a:fld>
            <a:endParaRPr lang="fr-CH">
              <a:solidFill>
                <a:prstClr val="black">
                  <a:lumMod val="50000"/>
                  <a:lumOff val="50000"/>
                </a:prstClr>
              </a:solidFill>
            </a:endParaRPr>
          </a:p>
        </p:txBody>
      </p:sp>
      <p:sp>
        <p:nvSpPr>
          <p:cNvPr id="5" name="Titre 4"/>
          <p:cNvSpPr>
            <a:spLocks noGrp="1"/>
          </p:cNvSpPr>
          <p:nvPr>
            <p:ph type="title"/>
          </p:nvPr>
        </p:nvSpPr>
        <p:spPr/>
        <p:txBody>
          <a:bodyPr/>
          <a:lstStyle/>
          <a:p>
            <a:r>
              <a:rPr lang="fr-CH" dirty="0" err="1" smtClean="0"/>
              <a:t>Tractanda</a:t>
            </a:r>
            <a:endParaRPr lang="fr-CH" dirty="0"/>
          </a:p>
        </p:txBody>
      </p:sp>
      <p:sp>
        <p:nvSpPr>
          <p:cNvPr id="6" name="Espace réservé du contenu 5"/>
          <p:cNvSpPr>
            <a:spLocks noGrp="1"/>
          </p:cNvSpPr>
          <p:nvPr>
            <p:ph sz="quarter" idx="13"/>
          </p:nvPr>
        </p:nvSpPr>
        <p:spPr>
          <a:xfrm>
            <a:off x="683568" y="1316424"/>
            <a:ext cx="8280920" cy="5052541"/>
          </a:xfrm>
        </p:spPr>
        <p:txBody>
          <a:bodyPr>
            <a:normAutofit fontScale="40000" lnSpcReduction="20000"/>
          </a:bodyPr>
          <a:lstStyle/>
          <a:p>
            <a:pPr marL="502920" lvl="0" indent="-457200">
              <a:buFont typeface="+mj-lt"/>
              <a:buAutoNum type="arabicPeriod"/>
            </a:pPr>
            <a:r>
              <a:rPr lang="fr-FR" sz="4000" dirty="0" smtClean="0">
                <a:solidFill>
                  <a:schemeClr val="bg1">
                    <a:lumMod val="65000"/>
                  </a:schemeClr>
                </a:solidFill>
              </a:rPr>
              <a:t>Accueil</a:t>
            </a:r>
            <a:r>
              <a:rPr lang="fr-FR" sz="4000" dirty="0">
                <a:solidFill>
                  <a:schemeClr val="bg1">
                    <a:lumMod val="65000"/>
                  </a:schemeClr>
                </a:solidFill>
              </a:rPr>
              <a:t>, ouverture et constitution de l’assemblée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Procès-verbal de la dernière assemblée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Rapport du conseil de paroisse </a:t>
            </a:r>
            <a:endParaRPr lang="fr-CH" sz="4000" dirty="0">
              <a:solidFill>
                <a:schemeClr val="bg1">
                  <a:lumMod val="65000"/>
                </a:schemeClr>
              </a:solidFill>
            </a:endParaRPr>
          </a:p>
          <a:p>
            <a:pPr marL="502920" lvl="0" indent="-457200">
              <a:buFont typeface="+mj-lt"/>
              <a:buAutoNum type="arabicPeriod"/>
            </a:pPr>
            <a:r>
              <a:rPr lang="fr-FR" sz="4000" dirty="0">
                <a:solidFill>
                  <a:schemeClr val="bg1">
                    <a:lumMod val="65000"/>
                  </a:schemeClr>
                </a:solidFill>
              </a:rPr>
              <a:t>Comptes 2017 </a:t>
            </a:r>
            <a:endParaRPr lang="fr-CH" sz="4000" dirty="0">
              <a:solidFill>
                <a:schemeClr val="bg1">
                  <a:lumMod val="65000"/>
                </a:schemeClr>
              </a:solidFill>
            </a:endParaRPr>
          </a:p>
          <a:p>
            <a:pPr marL="45720" indent="0">
              <a:buNone/>
            </a:pPr>
            <a:r>
              <a:rPr lang="fr-FR" sz="4000" dirty="0">
                <a:solidFill>
                  <a:schemeClr val="bg1">
                    <a:lumMod val="65000"/>
                  </a:schemeClr>
                </a:solidFill>
              </a:rPr>
              <a:t>	Rapport de la commission financière </a:t>
            </a:r>
            <a:endParaRPr lang="fr-CH" sz="4000" dirty="0">
              <a:solidFill>
                <a:schemeClr val="bg1">
                  <a:lumMod val="65000"/>
                </a:schemeClr>
              </a:solidFill>
            </a:endParaRPr>
          </a:p>
          <a:p>
            <a:pPr marL="502920" lvl="0" indent="-457200">
              <a:buFont typeface="+mj-lt"/>
              <a:buAutoNum type="arabicPeriod" startAt="5"/>
            </a:pPr>
            <a:r>
              <a:rPr lang="fr-FR" sz="4000" dirty="0">
                <a:solidFill>
                  <a:schemeClr val="bg1">
                    <a:lumMod val="65000"/>
                  </a:schemeClr>
                </a:solidFill>
              </a:rPr>
              <a:t>Budget 2018 </a:t>
            </a:r>
            <a:endParaRPr lang="fr-CH" sz="4000" dirty="0">
              <a:solidFill>
                <a:schemeClr val="bg1">
                  <a:lumMod val="65000"/>
                </a:schemeClr>
              </a:solidFill>
            </a:endParaRPr>
          </a:p>
          <a:p>
            <a:pPr marL="640080" lvl="2" indent="0">
              <a:buNone/>
            </a:pPr>
            <a:r>
              <a:rPr lang="fr-FR" sz="4000" dirty="0">
                <a:solidFill>
                  <a:schemeClr val="bg1">
                    <a:lumMod val="65000"/>
                  </a:schemeClr>
                </a:solidFill>
              </a:rPr>
              <a:t>Fonctionnement </a:t>
            </a:r>
            <a:endParaRPr lang="fr-CH" sz="4000" dirty="0">
              <a:solidFill>
                <a:schemeClr val="bg1">
                  <a:lumMod val="65000"/>
                </a:schemeClr>
              </a:solidFill>
            </a:endParaRPr>
          </a:p>
          <a:p>
            <a:pPr marL="640080" lvl="2" indent="0">
              <a:buNone/>
            </a:pPr>
            <a:r>
              <a:rPr lang="fr-FR" sz="4000" dirty="0">
                <a:solidFill>
                  <a:schemeClr val="bg1">
                    <a:lumMod val="65000"/>
                  </a:schemeClr>
                </a:solidFill>
              </a:rPr>
              <a:t>Investissements </a:t>
            </a:r>
            <a:endParaRPr lang="fr-CH" sz="4000" dirty="0">
              <a:solidFill>
                <a:schemeClr val="bg1">
                  <a:lumMod val="65000"/>
                </a:schemeClr>
              </a:solidFill>
            </a:endParaRPr>
          </a:p>
          <a:p>
            <a:pPr marL="45720" indent="0">
              <a:buNone/>
            </a:pPr>
            <a:r>
              <a:rPr lang="fr-FR" sz="4000" dirty="0" smtClean="0">
                <a:solidFill>
                  <a:schemeClr val="bg1">
                    <a:lumMod val="65000"/>
                  </a:schemeClr>
                </a:solidFill>
              </a:rPr>
              <a:t>	Rapport </a:t>
            </a:r>
            <a:r>
              <a:rPr lang="fr-FR" sz="4000" dirty="0">
                <a:solidFill>
                  <a:schemeClr val="bg1">
                    <a:lumMod val="65000"/>
                  </a:schemeClr>
                </a:solidFill>
              </a:rPr>
              <a:t>de la commission financière </a:t>
            </a:r>
            <a:endParaRPr lang="fr-FR" sz="4000" dirty="0" smtClean="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Désignation des candidats pour l’élection des représentants des paroisses à l’Assemblée de la Corporation cantonale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Élection de la commission financière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Fixation du mode de convocation </a:t>
            </a:r>
            <a:endParaRPr lang="fr-CH" sz="4000" dirty="0">
              <a:solidFill>
                <a:schemeClr val="bg1">
                  <a:lumMod val="65000"/>
                </a:schemeClr>
              </a:solidFill>
            </a:endParaRPr>
          </a:p>
          <a:p>
            <a:pPr marL="502920" lvl="0" indent="-457200">
              <a:lnSpc>
                <a:spcPct val="150000"/>
              </a:lnSpc>
              <a:buFont typeface="+mj-lt"/>
              <a:buAutoNum type="arabicPeriod" startAt="6"/>
            </a:pPr>
            <a:r>
              <a:rPr lang="fr-FR" sz="4000" dirty="0">
                <a:solidFill>
                  <a:schemeClr val="bg1">
                    <a:lumMod val="65000"/>
                  </a:schemeClr>
                </a:solidFill>
              </a:rPr>
              <a:t>Parole au conseil pastoral </a:t>
            </a:r>
            <a:endParaRPr lang="fr-CH" sz="4000" dirty="0">
              <a:solidFill>
                <a:schemeClr val="bg1">
                  <a:lumMod val="65000"/>
                </a:schemeClr>
              </a:solidFill>
            </a:endParaRPr>
          </a:p>
          <a:p>
            <a:pPr marL="502920" lvl="0" indent="-457200">
              <a:lnSpc>
                <a:spcPct val="150000"/>
              </a:lnSpc>
              <a:buFont typeface="+mj-lt"/>
              <a:buAutoNum type="arabicPeriod" startAt="6"/>
            </a:pPr>
            <a:r>
              <a:rPr lang="fr-FR" sz="5000" dirty="0" smtClean="0">
                <a:solidFill>
                  <a:schemeClr val="tx1"/>
                </a:solidFill>
              </a:rPr>
              <a:t>Divers</a:t>
            </a:r>
            <a:endParaRPr lang="fr-CH" sz="2800" dirty="0">
              <a:solidFill>
                <a:schemeClr val="tx1"/>
              </a:solidFill>
            </a:endParaRPr>
          </a:p>
        </p:txBody>
      </p:sp>
    </p:spTree>
    <p:extLst>
      <p:ext uri="{BB962C8B-B14F-4D97-AF65-F5344CB8AC3E}">
        <p14:creationId xmlns:p14="http://schemas.microsoft.com/office/powerpoint/2010/main" val="28436539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67</a:t>
            </a:fld>
            <a:endParaRPr lang="fr-CH"/>
          </a:p>
        </p:txBody>
      </p:sp>
      <p:sp>
        <p:nvSpPr>
          <p:cNvPr id="5" name="Titre 4"/>
          <p:cNvSpPr>
            <a:spLocks noGrp="1"/>
          </p:cNvSpPr>
          <p:nvPr>
            <p:ph type="title"/>
          </p:nvPr>
        </p:nvSpPr>
        <p:spPr/>
        <p:txBody>
          <a:bodyPr/>
          <a:lstStyle/>
          <a:p>
            <a:r>
              <a:rPr lang="fr-CH" dirty="0" smtClean="0"/>
              <a:t>10. Divers</a:t>
            </a:r>
            <a:endParaRPr lang="fr-CH" dirty="0"/>
          </a:p>
        </p:txBody>
      </p:sp>
      <p:sp>
        <p:nvSpPr>
          <p:cNvPr id="6" name="Espace réservé du contenu 5"/>
          <p:cNvSpPr>
            <a:spLocks noGrp="1"/>
          </p:cNvSpPr>
          <p:nvPr>
            <p:ph sz="quarter" idx="13"/>
          </p:nvPr>
        </p:nvSpPr>
        <p:spPr/>
        <p:txBody>
          <a:bodyPr/>
          <a:lstStyle/>
          <a:p>
            <a:pPr marL="45720" indent="0">
              <a:buNone/>
            </a:pPr>
            <a:r>
              <a:rPr lang="fr-CH" sz="2800" dirty="0" smtClean="0"/>
              <a:t>Assemblée de paroisse 2019:</a:t>
            </a:r>
          </a:p>
          <a:p>
            <a:pPr marL="45720" indent="0">
              <a:buNone/>
            </a:pPr>
            <a:endParaRPr lang="fr-CH" sz="2800" dirty="0" smtClean="0"/>
          </a:p>
          <a:p>
            <a:pPr marL="45720" indent="0">
              <a:buNone/>
            </a:pPr>
            <a:r>
              <a:rPr lang="fr-CH" sz="4400" dirty="0" smtClean="0"/>
              <a:t>		27 mars 2019</a:t>
            </a:r>
          </a:p>
          <a:p>
            <a:pPr marL="45720" indent="0">
              <a:buNone/>
            </a:pPr>
            <a:endParaRPr lang="fr-CH" sz="2000" dirty="0" smtClean="0"/>
          </a:p>
        </p:txBody>
      </p:sp>
    </p:spTree>
    <p:extLst>
      <p:ext uri="{BB962C8B-B14F-4D97-AF65-F5344CB8AC3E}">
        <p14:creationId xmlns:p14="http://schemas.microsoft.com/office/powerpoint/2010/main" val="181850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7" presetClass="entr" presetSubtype="10" fill="hold" nodeType="withEffect">
                                  <p:stCondLst>
                                    <p:cond delay="500"/>
                                  </p:stCondLst>
                                  <p:childTnLst>
                                    <p:set>
                                      <p:cBhvr>
                                        <p:cTn id="8" dur="1" fill="hold">
                                          <p:stCondLst>
                                            <p:cond delay="0"/>
                                          </p:stCondLst>
                                        </p:cTn>
                                        <p:tgtEl>
                                          <p:spTgt spid="6">
                                            <p:txEl>
                                              <p:pRg st="2" end="2"/>
                                            </p:txEl>
                                          </p:spTgt>
                                        </p:tgtEl>
                                        <p:attrNameLst>
                                          <p:attrName>style.visibility</p:attrName>
                                        </p:attrNameLst>
                                      </p:cBhvr>
                                      <p:to>
                                        <p:strVal val="visible"/>
                                      </p:to>
                                    </p:set>
                                    <p:anim calcmode="lin" valueType="num">
                                      <p:cBhvr>
                                        <p:cTn id="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0" dur="1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68</a:t>
            </a:fld>
            <a:endParaRPr lang="fr-CH"/>
          </a:p>
        </p:txBody>
      </p:sp>
      <p:sp>
        <p:nvSpPr>
          <p:cNvPr id="5" name="Titre 4"/>
          <p:cNvSpPr>
            <a:spLocks noGrp="1"/>
          </p:cNvSpPr>
          <p:nvPr>
            <p:ph type="title"/>
          </p:nvPr>
        </p:nvSpPr>
        <p:spPr/>
        <p:txBody>
          <a:bodyPr/>
          <a:lstStyle/>
          <a:p>
            <a:r>
              <a:rPr lang="fr-CH" dirty="0" smtClean="0"/>
              <a:t>10. Divers</a:t>
            </a:r>
            <a:endParaRPr lang="fr-CH" dirty="0"/>
          </a:p>
        </p:txBody>
      </p:sp>
      <p:pic>
        <p:nvPicPr>
          <p:cNvPr id="10" name="Espace réservé du contenu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91680" y="260648"/>
            <a:ext cx="4176464" cy="6306882"/>
          </a:xfrm>
        </p:spPr>
      </p:pic>
      <p:sp>
        <p:nvSpPr>
          <p:cNvPr id="6" name="ZoneTexte 5"/>
          <p:cNvSpPr txBox="1"/>
          <p:nvPr/>
        </p:nvSpPr>
        <p:spPr>
          <a:xfrm>
            <a:off x="5652120" y="3140968"/>
            <a:ext cx="3034680" cy="1569660"/>
          </a:xfrm>
          <a:prstGeom prst="rect">
            <a:avLst/>
          </a:prstGeom>
          <a:noFill/>
        </p:spPr>
        <p:txBody>
          <a:bodyPr wrap="square" rtlCol="0">
            <a:spAutoFit/>
          </a:bodyPr>
          <a:lstStyle/>
          <a:p>
            <a:r>
              <a:rPr lang="fr-CH" sz="4800" dirty="0" smtClean="0"/>
              <a:t>Vous avez la parole!</a:t>
            </a:r>
            <a:endParaRPr lang="fr-CH" sz="4800" dirty="0"/>
          </a:p>
        </p:txBody>
      </p:sp>
    </p:spTree>
    <p:extLst>
      <p:ext uri="{BB962C8B-B14F-4D97-AF65-F5344CB8AC3E}">
        <p14:creationId xmlns:p14="http://schemas.microsoft.com/office/powerpoint/2010/main" val="12724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smtClean="0">
                <a:solidFill>
                  <a:prstClr val="black">
                    <a:lumMod val="50000"/>
                    <a:lumOff val="50000"/>
                  </a:prstClr>
                </a:solidFill>
              </a:rPr>
              <a:t>Assemblée </a:t>
            </a:r>
            <a:r>
              <a:rPr lang="fr-FR" smtClean="0">
                <a:solidFill>
                  <a:prstClr val="black">
                    <a:lumMod val="50000"/>
                    <a:lumOff val="50000"/>
                  </a:prstClr>
                </a:solidFill>
              </a:rPr>
              <a:t>du 21 mars 2018</a:t>
            </a:r>
            <a:endParaRPr lang="fr-CH"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r>
              <a:rPr lang="fr-CH" smtClean="0">
                <a:solidFill>
                  <a:prstClr val="black">
                    <a:lumMod val="50000"/>
                    <a:lumOff val="50000"/>
                  </a:prstClr>
                </a:solidFill>
              </a:rPr>
              <a:t>Paroisse d'Ependes</a:t>
            </a:r>
            <a:endParaRPr lang="fr-CH"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solidFill>
                  <a:prstClr val="black">
                    <a:lumMod val="50000"/>
                    <a:lumOff val="50000"/>
                  </a:prstClr>
                </a:solidFill>
              </a:rPr>
              <a:pPr/>
              <a:t>69</a:t>
            </a:fld>
            <a:endParaRPr lang="fr-CH">
              <a:solidFill>
                <a:prstClr val="black">
                  <a:lumMod val="50000"/>
                  <a:lumOff val="50000"/>
                </a:prstClr>
              </a:solidFill>
            </a:endParaRPr>
          </a:p>
        </p:txBody>
      </p:sp>
      <p:sp>
        <p:nvSpPr>
          <p:cNvPr id="5" name="Titre 4"/>
          <p:cNvSpPr>
            <a:spLocks noGrp="1"/>
          </p:cNvSpPr>
          <p:nvPr>
            <p:ph type="title"/>
          </p:nvPr>
        </p:nvSpPr>
        <p:spPr/>
        <p:txBody>
          <a:bodyPr/>
          <a:lstStyle/>
          <a:p>
            <a:endParaRPr lang="fr-CH"/>
          </a:p>
        </p:txBody>
      </p:sp>
      <p:sp>
        <p:nvSpPr>
          <p:cNvPr id="9" name="Espace réservé du contenu 8"/>
          <p:cNvSpPr>
            <a:spLocks noGrp="1"/>
          </p:cNvSpPr>
          <p:nvPr>
            <p:ph sz="quarter" idx="13"/>
          </p:nvPr>
        </p:nvSpPr>
        <p:spPr>
          <a:xfrm>
            <a:off x="1043608" y="1484784"/>
            <a:ext cx="7776864" cy="12529392"/>
          </a:xfrm>
        </p:spPr>
        <p:txBody>
          <a:bodyPr>
            <a:normAutofit fontScale="25000" lnSpcReduction="20000"/>
          </a:bodyPr>
          <a:lstStyle/>
          <a:p>
            <a:pPr marL="45720" indent="0">
              <a:buNone/>
            </a:pPr>
            <a:r>
              <a:rPr lang="fr-CH" dirty="0" smtClean="0"/>
              <a:t>	</a:t>
            </a:r>
            <a:r>
              <a:rPr lang="fr-CH" sz="16000" dirty="0" smtClean="0"/>
              <a:t>	</a:t>
            </a:r>
            <a:r>
              <a:rPr lang="fr-CH" sz="55200" dirty="0" smtClean="0"/>
              <a:t>Merci</a:t>
            </a:r>
          </a:p>
          <a:p>
            <a:pPr marL="45720" indent="0">
              <a:buNone/>
            </a:pPr>
            <a:endParaRPr lang="fr-CH" sz="16000" dirty="0" smtClean="0"/>
          </a:p>
          <a:p>
            <a:pPr marL="45720" indent="0">
              <a:buNone/>
            </a:pPr>
            <a:endParaRPr lang="fr-CH" sz="16000" dirty="0" smtClean="0"/>
          </a:p>
          <a:p>
            <a:pPr marL="45720" indent="0">
              <a:buNone/>
            </a:pPr>
            <a:r>
              <a:rPr lang="fr-CH" sz="16000" dirty="0" smtClean="0"/>
              <a:t>		</a:t>
            </a:r>
            <a:r>
              <a:rPr lang="fr-CH" sz="16000" dirty="0" smtClean="0"/>
              <a:t>À </a:t>
            </a:r>
            <a:r>
              <a:rPr lang="fr-CH" sz="16000" dirty="0" smtClean="0"/>
              <a:t>vous tous pour </a:t>
            </a:r>
            <a:r>
              <a:rPr lang="fr-CH" sz="16000" dirty="0"/>
              <a:t>votre </a:t>
            </a:r>
            <a:r>
              <a:rPr lang="fr-CH" sz="16000" dirty="0" smtClean="0"/>
              <a:t>			participation</a:t>
            </a:r>
            <a:endParaRPr lang="fr-CH" sz="16000" dirty="0"/>
          </a:p>
          <a:p>
            <a:pPr marL="45720" indent="0">
              <a:buNone/>
            </a:pPr>
            <a:endParaRPr lang="fr-CH" sz="16000" dirty="0" smtClean="0"/>
          </a:p>
          <a:p>
            <a:pPr marL="45720" indent="0">
              <a:buNone/>
            </a:pPr>
            <a:endParaRPr lang="fr-CH" sz="16000" dirty="0"/>
          </a:p>
          <a:p>
            <a:pPr marL="45720" indent="0">
              <a:buNone/>
            </a:pPr>
            <a:r>
              <a:rPr lang="fr-CH" sz="16000" dirty="0" smtClean="0"/>
              <a:t>		 À tous nos bénévoles</a:t>
            </a:r>
          </a:p>
          <a:p>
            <a:pPr marL="45720" indent="0">
              <a:buNone/>
            </a:pPr>
            <a:endParaRPr lang="fr-CH" sz="16000" dirty="0"/>
          </a:p>
          <a:p>
            <a:pPr marL="45720" indent="0">
              <a:buNone/>
            </a:pPr>
            <a:endParaRPr lang="fr-CH" sz="16000" dirty="0"/>
          </a:p>
          <a:p>
            <a:pPr marL="45720" indent="0">
              <a:buNone/>
            </a:pPr>
            <a:r>
              <a:rPr lang="fr-CH" sz="16000" dirty="0" smtClean="0"/>
              <a:t>		</a:t>
            </a:r>
            <a:r>
              <a:rPr lang="fr-CH" sz="16000" dirty="0"/>
              <a:t> À</a:t>
            </a:r>
            <a:r>
              <a:rPr lang="fr-CH" sz="16000" dirty="0" smtClean="0"/>
              <a:t> nos animateurs</a:t>
            </a:r>
          </a:p>
          <a:p>
            <a:pPr marL="45720" indent="0">
              <a:buNone/>
            </a:pPr>
            <a:endParaRPr lang="fr-CH" sz="16000" dirty="0"/>
          </a:p>
          <a:p>
            <a:pPr marL="45720" indent="0">
              <a:buNone/>
            </a:pPr>
            <a:r>
              <a:rPr lang="fr-CH" sz="16000" dirty="0" smtClean="0"/>
              <a:t>		</a:t>
            </a:r>
          </a:p>
          <a:p>
            <a:pPr marL="45720" indent="0">
              <a:buNone/>
            </a:pPr>
            <a:r>
              <a:rPr lang="fr-CH" sz="16000" dirty="0"/>
              <a:t>	</a:t>
            </a:r>
            <a:r>
              <a:rPr lang="fr-CH" sz="16000" dirty="0" smtClean="0"/>
              <a:t>	</a:t>
            </a:r>
            <a:r>
              <a:rPr lang="fr-CH" sz="16000" dirty="0" smtClean="0"/>
              <a:t> Aux </a:t>
            </a:r>
            <a:r>
              <a:rPr lang="fr-CH" sz="16000" dirty="0" smtClean="0"/>
              <a:t>membres du conseil</a:t>
            </a:r>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r>
              <a:rPr lang="fr-CH" sz="16000" dirty="0"/>
              <a:t>.</a:t>
            </a:r>
            <a:endParaRPr lang="fr-CH" sz="16000" dirty="0" smtClean="0"/>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endParaRPr lang="fr-CH" sz="16000" dirty="0"/>
          </a:p>
          <a:p>
            <a:pPr marL="45720" indent="0">
              <a:buNone/>
            </a:pPr>
            <a:endParaRPr lang="fr-CH" sz="16000" dirty="0" smtClean="0"/>
          </a:p>
          <a:p>
            <a:pPr marL="45720" indent="0">
              <a:buNone/>
            </a:pPr>
            <a:r>
              <a:rPr lang="fr-CH" sz="16000" dirty="0" smtClean="0"/>
              <a:t> 		</a:t>
            </a:r>
            <a:endParaRPr lang="fr-CH" sz="9600" dirty="0"/>
          </a:p>
        </p:txBody>
      </p:sp>
    </p:spTree>
    <p:extLst>
      <p:ext uri="{BB962C8B-B14F-4D97-AF65-F5344CB8AC3E}">
        <p14:creationId xmlns:p14="http://schemas.microsoft.com/office/powerpoint/2010/main" val="24379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5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9">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p:cTn id="11" dur="15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2" dur="15000" fill="hold"/>
                                        <p:tgtEl>
                                          <p:spTgt spid="9">
                                            <p:txEl>
                                              <p:pRg st="3" end="3"/>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anim calcmode="lin" valueType="num">
                                      <p:cBhvr>
                                        <p:cTn id="15" dur="15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6" dur="15000" fill="hold"/>
                                        <p:tgtEl>
                                          <p:spTgt spid="9">
                                            <p:txEl>
                                              <p:pRg st="6" end="6"/>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anim calcmode="lin" valueType="num">
                                      <p:cBhvr>
                                        <p:cTn id="19" dur="15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20" dur="15000" fill="hold"/>
                                        <p:tgtEl>
                                          <p:spTgt spid="9">
                                            <p:txEl>
                                              <p:pRg st="9" end="9"/>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9">
                                            <p:txEl>
                                              <p:pRg st="11" end="11"/>
                                            </p:txEl>
                                          </p:spTgt>
                                        </p:tgtEl>
                                        <p:attrNameLst>
                                          <p:attrName>style.visibility</p:attrName>
                                        </p:attrNameLst>
                                      </p:cBhvr>
                                      <p:to>
                                        <p:strVal val="visible"/>
                                      </p:to>
                                    </p:set>
                                    <p:anim calcmode="lin" valueType="num">
                                      <p:cBhvr>
                                        <p:cTn id="23" dur="15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24" dur="15000" fill="hold"/>
                                        <p:tgtEl>
                                          <p:spTgt spid="9">
                                            <p:txEl>
                                              <p:pRg st="11" end="11"/>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anim calcmode="lin" valueType="num">
                                      <p:cBhvr>
                                        <p:cTn id="27" dur="15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28" dur="15000" fill="hold"/>
                                        <p:tgtEl>
                                          <p:spTgt spid="9">
                                            <p:txEl>
                                              <p:pRg st="12" end="12"/>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9">
                                            <p:txEl>
                                              <p:pRg st="23" end="23"/>
                                            </p:txEl>
                                          </p:spTgt>
                                        </p:tgtEl>
                                        <p:attrNameLst>
                                          <p:attrName>style.visibility</p:attrName>
                                        </p:attrNameLst>
                                      </p:cBhvr>
                                      <p:to>
                                        <p:strVal val="visible"/>
                                      </p:to>
                                    </p:set>
                                    <p:anim calcmode="lin" valueType="num">
                                      <p:cBhvr>
                                        <p:cTn id="31" dur="15000" fill="hold"/>
                                        <p:tgtEl>
                                          <p:spTgt spid="9">
                                            <p:txEl>
                                              <p:pRg st="23" end="23"/>
                                            </p:txEl>
                                          </p:spTgt>
                                        </p:tgtEl>
                                        <p:attrNameLst>
                                          <p:attrName>ppt_x</p:attrName>
                                        </p:attrNameLst>
                                      </p:cBhvr>
                                      <p:tavLst>
                                        <p:tav tm="0">
                                          <p:val>
                                            <p:strVal val="#ppt_x"/>
                                          </p:val>
                                        </p:tav>
                                        <p:tav tm="100000">
                                          <p:val>
                                            <p:strVal val="#ppt_x"/>
                                          </p:val>
                                        </p:tav>
                                      </p:tavLst>
                                    </p:anim>
                                    <p:anim calcmode="lin" valueType="num">
                                      <p:cBhvr>
                                        <p:cTn id="32" dur="15000" fill="hold"/>
                                        <p:tgtEl>
                                          <p:spTgt spid="9">
                                            <p:txEl>
                                              <p:pRg st="23" end="23"/>
                                            </p:txEl>
                                          </p:spTgt>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9">
                                            <p:txEl>
                                              <p:pRg st="38" end="38"/>
                                            </p:txEl>
                                          </p:spTgt>
                                        </p:tgtEl>
                                        <p:attrNameLst>
                                          <p:attrName>style.visibility</p:attrName>
                                        </p:attrNameLst>
                                      </p:cBhvr>
                                      <p:to>
                                        <p:strVal val="visible"/>
                                      </p:to>
                                    </p:set>
                                    <p:anim calcmode="lin" valueType="num">
                                      <p:cBhvr>
                                        <p:cTn id="35" dur="15000" fill="hold"/>
                                        <p:tgtEl>
                                          <p:spTgt spid="9">
                                            <p:txEl>
                                              <p:pRg st="38" end="38"/>
                                            </p:txEl>
                                          </p:spTgt>
                                        </p:tgtEl>
                                        <p:attrNameLst>
                                          <p:attrName>ppt_x</p:attrName>
                                        </p:attrNameLst>
                                      </p:cBhvr>
                                      <p:tavLst>
                                        <p:tav tm="0">
                                          <p:val>
                                            <p:strVal val="#ppt_x"/>
                                          </p:val>
                                        </p:tav>
                                        <p:tav tm="100000">
                                          <p:val>
                                            <p:strVal val="#ppt_x"/>
                                          </p:val>
                                        </p:tav>
                                      </p:tavLst>
                                    </p:anim>
                                    <p:anim calcmode="lin" valueType="num">
                                      <p:cBhvr>
                                        <p:cTn id="36" dur="15000" fill="hold"/>
                                        <p:tgtEl>
                                          <p:spTgt spid="9">
                                            <p:txEl>
                                              <p:pRg st="38" end="38"/>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7</a:t>
            </a:fld>
            <a:endParaRPr lang="fr-CH"/>
          </a:p>
        </p:txBody>
      </p:sp>
      <p:sp>
        <p:nvSpPr>
          <p:cNvPr id="5" name="Titre 4"/>
          <p:cNvSpPr>
            <a:spLocks noGrp="1"/>
          </p:cNvSpPr>
          <p:nvPr>
            <p:ph type="title"/>
          </p:nvPr>
        </p:nvSpPr>
        <p:spPr/>
        <p:txBody>
          <a:bodyPr/>
          <a:lstStyle/>
          <a:p>
            <a:pPr marL="502920" indent="-457200"/>
            <a:r>
              <a:rPr lang="fr-FR" sz="4800" dirty="0" smtClean="0"/>
              <a:t>2 -Procès-verbal </a:t>
            </a:r>
            <a:r>
              <a:rPr lang="fr-FR" sz="4800" dirty="0"/>
              <a:t>de la dernière assemblée</a:t>
            </a:r>
          </a:p>
        </p:txBody>
      </p:sp>
      <p:sp>
        <p:nvSpPr>
          <p:cNvPr id="6" name="Espace réservé du contenu 5"/>
          <p:cNvSpPr>
            <a:spLocks noGrp="1"/>
          </p:cNvSpPr>
          <p:nvPr>
            <p:ph sz="quarter" idx="13"/>
          </p:nvPr>
        </p:nvSpPr>
        <p:spPr>
          <a:xfrm>
            <a:off x="395536" y="2204864"/>
            <a:ext cx="8280920" cy="3600400"/>
          </a:xfrm>
        </p:spPr>
        <p:txBody>
          <a:bodyPr/>
          <a:lstStyle/>
          <a:p>
            <a:r>
              <a:rPr lang="fr-CH" dirty="0" smtClean="0">
                <a:solidFill>
                  <a:schemeClr val="bg1">
                    <a:lumMod val="65000"/>
                  </a:schemeClr>
                </a:solidFill>
              </a:rPr>
              <a:t>Le procès-verbal a été mis à disposition des paroissiens</a:t>
            </a:r>
          </a:p>
          <a:p>
            <a:endParaRPr lang="fr-CH" dirty="0"/>
          </a:p>
          <a:p>
            <a:r>
              <a:rPr lang="fr-CH" sz="2800" dirty="0"/>
              <a:t>Rappel des divers</a:t>
            </a:r>
          </a:p>
          <a:p>
            <a:endParaRPr lang="fr-CH" dirty="0" smtClean="0">
              <a:solidFill>
                <a:schemeClr val="bg1">
                  <a:lumMod val="65000"/>
                </a:schemeClr>
              </a:solidFill>
            </a:endParaRPr>
          </a:p>
          <a:p>
            <a:r>
              <a:rPr lang="fr-CH" dirty="0" smtClean="0">
                <a:solidFill>
                  <a:schemeClr val="bg1">
                    <a:lumMod val="65000"/>
                  </a:schemeClr>
                </a:solidFill>
              </a:rPr>
              <a:t>Questions, remarques</a:t>
            </a:r>
          </a:p>
          <a:p>
            <a:endParaRPr lang="fr-CH" dirty="0" smtClean="0">
              <a:solidFill>
                <a:schemeClr val="bg1">
                  <a:lumMod val="65000"/>
                </a:schemeClr>
              </a:solidFill>
            </a:endParaRPr>
          </a:p>
          <a:p>
            <a:r>
              <a:rPr lang="fr-CH" dirty="0" smtClean="0">
                <a:solidFill>
                  <a:schemeClr val="bg1">
                    <a:lumMod val="65000"/>
                  </a:schemeClr>
                </a:solidFill>
              </a:rPr>
              <a:t>Approbation du PV</a:t>
            </a:r>
            <a:endParaRPr lang="fr-CH" dirty="0">
              <a:solidFill>
                <a:schemeClr val="bg1">
                  <a:lumMod val="65000"/>
                </a:schemeClr>
              </a:solidFill>
            </a:endParaRPr>
          </a:p>
        </p:txBody>
      </p:sp>
    </p:spTree>
    <p:extLst>
      <p:ext uri="{BB962C8B-B14F-4D97-AF65-F5344CB8AC3E}">
        <p14:creationId xmlns:p14="http://schemas.microsoft.com/office/powerpoint/2010/main" val="32041568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70</a:t>
            </a:fld>
            <a:endParaRPr lang="fr-CH"/>
          </a:p>
        </p:txBody>
      </p:sp>
      <p:sp>
        <p:nvSpPr>
          <p:cNvPr id="5" name="Titre 4"/>
          <p:cNvSpPr>
            <a:spLocks noGrp="1"/>
          </p:cNvSpPr>
          <p:nvPr>
            <p:ph type="title"/>
          </p:nvPr>
        </p:nvSpPr>
        <p:spPr/>
        <p:txBody>
          <a:bodyPr/>
          <a:lstStyle/>
          <a:p>
            <a:r>
              <a:rPr lang="fr-CH" smtClean="0"/>
              <a:t>Verrée</a:t>
            </a:r>
            <a:endParaRPr lang="fr-CH"/>
          </a:p>
        </p:txBody>
      </p:sp>
      <p:sp>
        <p:nvSpPr>
          <p:cNvPr id="6" name="Espace réservé du contenu 5"/>
          <p:cNvSpPr>
            <a:spLocks noGrp="1"/>
          </p:cNvSpPr>
          <p:nvPr>
            <p:ph sz="quarter" idx="13"/>
          </p:nvPr>
        </p:nvSpPr>
        <p:spPr/>
        <p:txBody>
          <a:bodyPr/>
          <a:lstStyle/>
          <a:p>
            <a:endParaRPr lang="fr-CH"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51873">
            <a:off x="2063548" y="2360708"/>
            <a:ext cx="2803266" cy="280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7595">
            <a:off x="3975569" y="2133142"/>
            <a:ext cx="1407044" cy="266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nodeType="withEffect">
                                  <p:stCondLst>
                                    <p:cond delay="0"/>
                                  </p:stCondLst>
                                  <p:childTnLst>
                                    <p:animMotion origin="layout" path="M -0.00017 -0.00023 C -0.04531 0.04745 -0.24357 0.22292 -0.21111 0.22292 C -0.17257 0.22292 0.11164 0.03148 0.11736 0.0125 C 0.1191 0.00394 0.12118 -0.00463 0.12327 -0.01319 C 0.12934 -0.03217 0.04306 -0.24907 0.08646 -0.24907 C 0.11441 -0.24907 0.23004 -0.05231 0.24705 -0.00023 C 0.26389 0.05185 0.21545 0.0632 0.18768 0.0632 C 0.14427 0.0632 0.12934 0.03148 0.12327 0.0125 C 0.12118 0.00394 0.1191 -0.00463 0.11736 -0.01319 C 0.11164 -0.03217 0.09775 -0.06366 0.05903 -0.06366 C 0.02674 -0.06366 0.04479 -0.04815 -0.00017 -0.00023 Z " pathEditMode="relative" rAng="0" ptsTypes="AAAAAAAAAAA">
                                      <p:cBhvr>
                                        <p:cTn id="6" dur="10000" fill="hold"/>
                                        <p:tgtEl>
                                          <p:spTgt spid="1026"/>
                                        </p:tgtEl>
                                        <p:attrNameLst>
                                          <p:attrName>ppt_x</p:attrName>
                                          <p:attrName>ppt_y</p:attrName>
                                        </p:attrNameLst>
                                      </p:cBhvr>
                                      <p:rCtr x="1806" y="-1296"/>
                                    </p:animMotion>
                                  </p:childTnLst>
                                </p:cTn>
                              </p:par>
                              <p:par>
                                <p:cTn id="7" presetID="26" presetClass="path" presetSubtype="0" accel="50000" decel="50000" fill="hold" nodeType="withEffect">
                                  <p:stCondLst>
                                    <p:cond delay="0"/>
                                  </p:stCondLst>
                                  <p:childTnLst>
                                    <p:animMotion origin="layout" path="M -0.00017 -0.00046 C -0.01545 0.04838 -0.06493 0.23287 -0.03177 0.23287 C 0.00695 0.23287 0.11302 0.02963 0.11893 0.01158 C 0.12084 0.00371 0.12292 -0.0044 0.12483 -0.0125 C 0.1309 -0.03055 0.15174 -0.04097 0.18993 -0.06041 C 0.22778 -0.07963 0.35313 -0.16134 0.35313 -0.12824 C 0.35313 -0.09514 0.22778 0.03635 0.18993 0.05949 C 0.15174 0.08287 0.1309 0.02963 0.12483 0.01158 C 0.12292 0.00371 0.12084 -0.0044 0.11893 -0.0125 C 0.11302 -0.03055 0.09861 -0.06041 0.0599 -0.06041 C 0.02674 -0.06041 0.01528 -0.0493 -0.00017 -0.00046 Z " pathEditMode="relative" rAng="0" ptsTypes="AAAAAAAAAAA">
                                      <p:cBhvr>
                                        <p:cTn id="8" dur="10000" fill="hold"/>
                                        <p:tgtEl>
                                          <p:spTgt spid="1027"/>
                                        </p:tgtEl>
                                        <p:attrNameLst>
                                          <p:attrName>ppt_x</p:attrName>
                                          <p:attrName>ppt_y</p:attrName>
                                        </p:attrNameLst>
                                      </p:cBhvr>
                                      <p:rCtr x="15521" y="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8</a:t>
            </a:fld>
            <a:endParaRPr lang="fr-CH"/>
          </a:p>
        </p:txBody>
      </p:sp>
      <p:sp>
        <p:nvSpPr>
          <p:cNvPr id="5" name="Titre 4"/>
          <p:cNvSpPr>
            <a:spLocks noGrp="1"/>
          </p:cNvSpPr>
          <p:nvPr>
            <p:ph type="title"/>
          </p:nvPr>
        </p:nvSpPr>
        <p:spPr/>
        <p:txBody>
          <a:bodyPr/>
          <a:lstStyle/>
          <a:p>
            <a:r>
              <a:rPr lang="fr-CH" dirty="0" smtClean="0"/>
              <a:t>Rappel des divers du PV</a:t>
            </a:r>
            <a:endParaRPr lang="fr-CH" dirty="0"/>
          </a:p>
        </p:txBody>
      </p:sp>
      <p:sp>
        <p:nvSpPr>
          <p:cNvPr id="6" name="Espace réservé du contenu 5"/>
          <p:cNvSpPr>
            <a:spLocks noGrp="1"/>
          </p:cNvSpPr>
          <p:nvPr>
            <p:ph sz="quarter" idx="13"/>
          </p:nvPr>
        </p:nvSpPr>
        <p:spPr>
          <a:xfrm>
            <a:off x="457199" y="1916832"/>
            <a:ext cx="8280920" cy="4687416"/>
          </a:xfrm>
        </p:spPr>
        <p:txBody>
          <a:bodyPr>
            <a:normAutofit/>
          </a:bodyPr>
          <a:lstStyle/>
          <a:p>
            <a:r>
              <a:rPr lang="fr-CH" dirty="0"/>
              <a:t>Gilberte Mauron demande au conseil de chercher un remplaçant pour les sacristains. </a:t>
            </a:r>
          </a:p>
          <a:p>
            <a:r>
              <a:rPr lang="fr-CH" dirty="0"/>
              <a:t>Claudia Cotting demande s’il est possible de faire un règlement paroissial pour encaisser un montant lors de célébrations d’enterrement de personnes sorties de l’Eglise. René Sonney lui répond que c’est en cours au sein de l’UP.</a:t>
            </a:r>
          </a:p>
          <a:p>
            <a:r>
              <a:rPr lang="fr-CH" dirty="0"/>
              <a:t>L’abbé Robert Niem précise que c’est une question de miséricorde. Claudia Cotting ajoute cependant que ce n’est pas la miséricorde qui subviendra à tous les frais de la paroisse lorsqu’il n’y aura plus que quelques personnes pour payer l’impôt.</a:t>
            </a:r>
          </a:p>
        </p:txBody>
      </p:sp>
    </p:spTree>
    <p:extLst>
      <p:ext uri="{BB962C8B-B14F-4D97-AF65-F5344CB8AC3E}">
        <p14:creationId xmlns:p14="http://schemas.microsoft.com/office/powerpoint/2010/main" val="1325338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Assemblée du 21 mars 2018</a:t>
            </a:r>
            <a:endParaRPr lang="fr-CH" dirty="0"/>
          </a:p>
        </p:txBody>
      </p:sp>
      <p:sp>
        <p:nvSpPr>
          <p:cNvPr id="3" name="Espace réservé du pied de page 2"/>
          <p:cNvSpPr>
            <a:spLocks noGrp="1"/>
          </p:cNvSpPr>
          <p:nvPr>
            <p:ph type="ftr" sz="quarter" idx="11"/>
          </p:nvPr>
        </p:nvSpPr>
        <p:spPr/>
        <p:txBody>
          <a:bodyPr/>
          <a:lstStyle/>
          <a:p>
            <a:r>
              <a:rPr lang="fr-CH" smtClean="0"/>
              <a:t>Paroisse d'Ependes</a:t>
            </a:r>
            <a:endParaRPr lang="fr-CH" dirty="0"/>
          </a:p>
        </p:txBody>
      </p:sp>
      <p:sp>
        <p:nvSpPr>
          <p:cNvPr id="4" name="Espace réservé du numéro de diapositive 3"/>
          <p:cNvSpPr>
            <a:spLocks noGrp="1"/>
          </p:cNvSpPr>
          <p:nvPr>
            <p:ph type="sldNum" sz="quarter" idx="12"/>
          </p:nvPr>
        </p:nvSpPr>
        <p:spPr/>
        <p:txBody>
          <a:bodyPr/>
          <a:lstStyle/>
          <a:p>
            <a:fld id="{DB3ED0CF-1D03-44F0-9C2D-70A5C6ADBFE1}" type="slidenum">
              <a:rPr lang="fr-CH" smtClean="0"/>
              <a:pPr/>
              <a:t>9</a:t>
            </a:fld>
            <a:endParaRPr lang="fr-CH"/>
          </a:p>
        </p:txBody>
      </p:sp>
      <p:sp>
        <p:nvSpPr>
          <p:cNvPr id="5" name="Titre 4"/>
          <p:cNvSpPr>
            <a:spLocks noGrp="1"/>
          </p:cNvSpPr>
          <p:nvPr>
            <p:ph type="title"/>
          </p:nvPr>
        </p:nvSpPr>
        <p:spPr/>
        <p:txBody>
          <a:bodyPr/>
          <a:lstStyle/>
          <a:p>
            <a:pPr marL="502920" indent="-457200"/>
            <a:r>
              <a:rPr lang="fr-FR" sz="4800" dirty="0" smtClean="0"/>
              <a:t>2 -Procès-verbal </a:t>
            </a:r>
            <a:r>
              <a:rPr lang="fr-FR" sz="4800" dirty="0"/>
              <a:t>de la dernière assemblée</a:t>
            </a:r>
          </a:p>
        </p:txBody>
      </p:sp>
      <p:sp>
        <p:nvSpPr>
          <p:cNvPr id="6" name="Espace réservé du contenu 5"/>
          <p:cNvSpPr>
            <a:spLocks noGrp="1"/>
          </p:cNvSpPr>
          <p:nvPr>
            <p:ph sz="quarter" idx="13"/>
          </p:nvPr>
        </p:nvSpPr>
        <p:spPr>
          <a:xfrm>
            <a:off x="395536" y="2204864"/>
            <a:ext cx="8280920" cy="3600400"/>
          </a:xfrm>
        </p:spPr>
        <p:txBody>
          <a:bodyPr/>
          <a:lstStyle/>
          <a:p>
            <a:r>
              <a:rPr lang="fr-CH" dirty="0" smtClean="0">
                <a:solidFill>
                  <a:schemeClr val="bg1">
                    <a:lumMod val="75000"/>
                  </a:schemeClr>
                </a:solidFill>
              </a:rPr>
              <a:t>Le procès-verbal a été mis à disposition des paroissiens</a:t>
            </a:r>
          </a:p>
          <a:p>
            <a:endParaRPr lang="fr-CH" dirty="0">
              <a:solidFill>
                <a:schemeClr val="bg1">
                  <a:lumMod val="75000"/>
                </a:schemeClr>
              </a:solidFill>
            </a:endParaRPr>
          </a:p>
          <a:p>
            <a:r>
              <a:rPr lang="fr-CH" dirty="0" smtClean="0">
                <a:solidFill>
                  <a:schemeClr val="bg1">
                    <a:lumMod val="75000"/>
                  </a:schemeClr>
                </a:solidFill>
              </a:rPr>
              <a:t>Rappel des divers</a:t>
            </a:r>
          </a:p>
          <a:p>
            <a:endParaRPr lang="fr-CH" dirty="0" smtClean="0"/>
          </a:p>
          <a:p>
            <a:r>
              <a:rPr lang="fr-CH" sz="2800" dirty="0" smtClean="0"/>
              <a:t>Questions, remarques</a:t>
            </a:r>
          </a:p>
          <a:p>
            <a:endParaRPr lang="fr-CH" dirty="0" smtClean="0"/>
          </a:p>
          <a:p>
            <a:r>
              <a:rPr lang="fr-CH" dirty="0" smtClean="0">
                <a:solidFill>
                  <a:schemeClr val="bg1">
                    <a:lumMod val="75000"/>
                  </a:schemeClr>
                </a:solidFill>
              </a:rPr>
              <a:t>Approbation du PV</a:t>
            </a:r>
            <a:endParaRPr lang="fr-CH" dirty="0">
              <a:solidFill>
                <a:schemeClr val="bg1">
                  <a:lumMod val="75000"/>
                </a:schemeClr>
              </a:solidFill>
            </a:endParaRPr>
          </a:p>
        </p:txBody>
      </p:sp>
    </p:spTree>
    <p:extLst>
      <p:ext uri="{BB962C8B-B14F-4D97-AF65-F5344CB8AC3E}">
        <p14:creationId xmlns:p14="http://schemas.microsoft.com/office/powerpoint/2010/main" val="627715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ésentation-FGF">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spDef>
      <a:spPr>
        <a:gradFill>
          <a:gsLst>
            <a:gs pos="0">
              <a:srgbClr val="DEFCF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chemeClr val="accent2">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Présentation-FGF">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spDef>
      <a:spPr>
        <a:gradFill>
          <a:gsLst>
            <a:gs pos="0">
              <a:srgbClr val="DEFCF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chemeClr val="accent2">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1658</TotalTime>
  <Words>2268</Words>
  <Application>Microsoft Office PowerPoint</Application>
  <PresentationFormat>Affichage à l'écran (4:3)</PresentationFormat>
  <Paragraphs>720</Paragraphs>
  <Slides>70</Slides>
  <Notes>7</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70</vt:i4>
      </vt:variant>
    </vt:vector>
  </HeadingPairs>
  <TitlesOfParts>
    <vt:vector size="75" baseType="lpstr">
      <vt:lpstr>Calibri</vt:lpstr>
      <vt:lpstr>Georgia</vt:lpstr>
      <vt:lpstr>Trebuchet MS</vt:lpstr>
      <vt:lpstr>Présentation-FGF</vt:lpstr>
      <vt:lpstr>2_Présentation-FGF</vt:lpstr>
      <vt:lpstr>Assemblée Paroissiale du 21 mars 2018</vt:lpstr>
      <vt:lpstr>1 -Accueil, ouverture et constitution de l’assemblée</vt:lpstr>
      <vt:lpstr>Tractanda</vt:lpstr>
      <vt:lpstr>Tractanda</vt:lpstr>
      <vt:lpstr>1 -Accueil, ouverture et constitution de l’assemblée</vt:lpstr>
      <vt:lpstr>2 -Procès-verbal de la dernière assemblée</vt:lpstr>
      <vt:lpstr>2 -Procès-verbal de la dernière assemblée</vt:lpstr>
      <vt:lpstr>Rappel des divers du PV</vt:lpstr>
      <vt:lpstr>2 -Procès-verbal de la dernière assemblée</vt:lpstr>
      <vt:lpstr>2 -Procès-verbal de la dernière assemblée</vt:lpstr>
      <vt:lpstr>3 - Rapport du conseil de paroisse </vt:lpstr>
      <vt:lpstr>3 - Rapport du conseil de paroisse </vt:lpstr>
      <vt:lpstr>3 - Rapport du conseil de paroisse </vt:lpstr>
      <vt:lpstr>3 - Rapport du conseil de paroisse </vt:lpstr>
      <vt:lpstr>3 - Rapport du conseil de paroisse </vt:lpstr>
      <vt:lpstr>3 - Rapport du conseil de paroisse </vt:lpstr>
      <vt:lpstr>3 - Rapport du conseil de paroisse </vt:lpstr>
      <vt:lpstr>3 - Rapport du conseil de paroisse </vt:lpstr>
      <vt:lpstr>Présentation PowerPoint</vt:lpstr>
      <vt:lpstr>3 - Rapport du conseil de paroisse </vt:lpstr>
      <vt:lpstr>3 - Rapport du conseil de paroisse </vt:lpstr>
      <vt:lpstr>3 - Rapport du conseil de paroisse </vt:lpstr>
      <vt:lpstr>Tractanda</vt:lpstr>
      <vt:lpstr>4 – Comptes 2017</vt:lpstr>
      <vt:lpstr>4 – Comptes 2017</vt:lpstr>
      <vt:lpstr>4 – Comptes 2017</vt:lpstr>
      <vt:lpstr>4 – Comptes 2017</vt:lpstr>
      <vt:lpstr>4 – Comptes 2017</vt:lpstr>
      <vt:lpstr>4 – Comptes 2017</vt:lpstr>
      <vt:lpstr>4 – Comptes 2017</vt:lpstr>
      <vt:lpstr>4 – Comptes 2017</vt:lpstr>
      <vt:lpstr>4 – Comptes 2017</vt:lpstr>
      <vt:lpstr>4 – Comptes 2017</vt:lpstr>
      <vt:lpstr>4 – Comptes 2017</vt:lpstr>
      <vt:lpstr>4 – Comptes 2017</vt:lpstr>
      <vt:lpstr>4 – Comptes 2017</vt:lpstr>
      <vt:lpstr>4 – Comptes 2017</vt:lpstr>
      <vt:lpstr>Tractanda</vt:lpstr>
      <vt:lpstr>5 – Budget 2018</vt:lpstr>
      <vt:lpstr>5 – Budget 2018</vt:lpstr>
      <vt:lpstr>5 – Budget 2018</vt:lpstr>
      <vt:lpstr>3 - Rapport du conseil de paroisse </vt:lpstr>
      <vt:lpstr>3 - Rapport du conseil de paroisse </vt:lpstr>
      <vt:lpstr>5 – Budget 2018</vt:lpstr>
      <vt:lpstr>5 – Budget 2018</vt:lpstr>
      <vt:lpstr>5 – Budget 2018</vt:lpstr>
      <vt:lpstr>5 – Budget 2018</vt:lpstr>
      <vt:lpstr>5 – Budget 2018</vt:lpstr>
      <vt:lpstr>5 – Budget 2018</vt:lpstr>
      <vt:lpstr>5 – Budget 2018</vt:lpstr>
      <vt:lpstr>5 – Budget 2018</vt:lpstr>
      <vt:lpstr>5 – Budget 2018</vt:lpstr>
      <vt:lpstr>5 – Budget 2018</vt:lpstr>
      <vt:lpstr>Tractanda</vt:lpstr>
      <vt:lpstr>Élections à l'Assemblée de la Corporation cantonale</vt:lpstr>
      <vt:lpstr>Élections à l'Assemblée de la Corporation cantonale</vt:lpstr>
      <vt:lpstr>Tractanda</vt:lpstr>
      <vt:lpstr>7 - Élection de la commission financière </vt:lpstr>
      <vt:lpstr>Tractanda</vt:lpstr>
      <vt:lpstr>8 – Fixation du mode de convocation</vt:lpstr>
      <vt:lpstr>Tractanda</vt:lpstr>
      <vt:lpstr>9 – Parole au conseil pastoral</vt:lpstr>
      <vt:lpstr>9 – Parole au conseil pastoral</vt:lpstr>
      <vt:lpstr>N’oubliez pas!</vt:lpstr>
      <vt:lpstr>Présentation PowerPoint</vt:lpstr>
      <vt:lpstr>Tractanda</vt:lpstr>
      <vt:lpstr>10. Divers</vt:lpstr>
      <vt:lpstr>10. Divers</vt:lpstr>
      <vt:lpstr>Présentation PowerPoint</vt:lpstr>
      <vt:lpstr>Verrée</vt:lpstr>
    </vt:vector>
  </TitlesOfParts>
  <Company>Bundesamt fuer Landestopografie swisstopo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Sonney René</dc:creator>
  <cp:lastModifiedBy>René Administrateur</cp:lastModifiedBy>
  <cp:revision>204</cp:revision>
  <dcterms:created xsi:type="dcterms:W3CDTF">2014-02-13T12:37:53Z</dcterms:created>
  <dcterms:modified xsi:type="dcterms:W3CDTF">2018-03-21T16:37:23Z</dcterms:modified>
</cp:coreProperties>
</file>