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3" r:id="rId2"/>
  </p:sldMasterIdLst>
  <p:notesMasterIdLst>
    <p:notesMasterId r:id="rId76"/>
  </p:notesMasterIdLst>
  <p:handoutMasterIdLst>
    <p:handoutMasterId r:id="rId77"/>
  </p:handoutMasterIdLst>
  <p:sldIdLst>
    <p:sldId id="256" r:id="rId3"/>
    <p:sldId id="324" r:id="rId4"/>
    <p:sldId id="265" r:id="rId5"/>
    <p:sldId id="266" r:id="rId6"/>
    <p:sldId id="267" r:id="rId7"/>
    <p:sldId id="338" r:id="rId8"/>
    <p:sldId id="326" r:id="rId9"/>
    <p:sldId id="456" r:id="rId10"/>
    <p:sldId id="458" r:id="rId11"/>
    <p:sldId id="287" r:id="rId12"/>
    <p:sldId id="328" r:id="rId13"/>
    <p:sldId id="268" r:id="rId14"/>
    <p:sldId id="359" r:id="rId15"/>
    <p:sldId id="473" r:id="rId16"/>
    <p:sldId id="450" r:id="rId17"/>
    <p:sldId id="459" r:id="rId18"/>
    <p:sldId id="474" r:id="rId19"/>
    <p:sldId id="478" r:id="rId20"/>
    <p:sldId id="451" r:id="rId21"/>
    <p:sldId id="468" r:id="rId22"/>
    <p:sldId id="469" r:id="rId23"/>
    <p:sldId id="470" r:id="rId24"/>
    <p:sldId id="467" r:id="rId25"/>
    <p:sldId id="463" r:id="rId26"/>
    <p:sldId id="464" r:id="rId27"/>
    <p:sldId id="465" r:id="rId28"/>
    <p:sldId id="466" r:id="rId29"/>
    <p:sldId id="481" r:id="rId30"/>
    <p:sldId id="482" r:id="rId31"/>
    <p:sldId id="483" r:id="rId32"/>
    <p:sldId id="356" r:id="rId33"/>
    <p:sldId id="411" r:id="rId34"/>
    <p:sldId id="472" r:id="rId35"/>
    <p:sldId id="471" r:id="rId36"/>
    <p:sldId id="412" r:id="rId37"/>
    <p:sldId id="415" r:id="rId38"/>
    <p:sldId id="285" r:id="rId39"/>
    <p:sldId id="460" r:id="rId40"/>
    <p:sldId id="461" r:id="rId41"/>
    <p:sldId id="329" r:id="rId42"/>
    <p:sldId id="422" r:id="rId43"/>
    <p:sldId id="423" r:id="rId44"/>
    <p:sldId id="425" r:id="rId45"/>
    <p:sldId id="427" r:id="rId46"/>
    <p:sldId id="332" r:id="rId47"/>
    <p:sldId id="330" r:id="rId48"/>
    <p:sldId id="333" r:id="rId49"/>
    <p:sldId id="432" r:id="rId50"/>
    <p:sldId id="275" r:id="rId51"/>
    <p:sldId id="367" r:id="rId52"/>
    <p:sldId id="373" r:id="rId53"/>
    <p:sldId id="392" r:id="rId54"/>
    <p:sldId id="371" r:id="rId55"/>
    <p:sldId id="476" r:id="rId56"/>
    <p:sldId id="477" r:id="rId57"/>
    <p:sldId id="479" r:id="rId58"/>
    <p:sldId id="377" r:id="rId59"/>
    <p:sldId id="480" r:id="rId60"/>
    <p:sldId id="372" r:id="rId61"/>
    <p:sldId id="370" r:id="rId62"/>
    <p:sldId id="369" r:id="rId63"/>
    <p:sldId id="368" r:id="rId64"/>
    <p:sldId id="433" r:id="rId65"/>
    <p:sldId id="484" r:id="rId66"/>
    <p:sldId id="455" r:id="rId67"/>
    <p:sldId id="442" r:id="rId68"/>
    <p:sldId id="462" r:id="rId69"/>
    <p:sldId id="397" r:id="rId70"/>
    <p:sldId id="443" r:id="rId71"/>
    <p:sldId id="346" r:id="rId72"/>
    <p:sldId id="348" r:id="rId73"/>
    <p:sldId id="445" r:id="rId74"/>
    <p:sldId id="280" r:id="rId7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FC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82" autoAdjust="0"/>
    <p:restoredTop sz="77872" autoAdjust="0"/>
  </p:normalViewPr>
  <p:slideViewPr>
    <p:cSldViewPr>
      <p:cViewPr varScale="1">
        <p:scale>
          <a:sx n="66" d="100"/>
          <a:sy n="66" d="100"/>
        </p:scale>
        <p:origin x="2069" y="43"/>
      </p:cViewPr>
      <p:guideLst>
        <p:guide orient="horz" pos="2160"/>
        <p:guide pos="2880"/>
      </p:guideLst>
    </p:cSldViewPr>
  </p:slideViewPr>
  <p:notesTextViewPr>
    <p:cViewPr>
      <p:scale>
        <a:sx n="1" d="1"/>
        <a:sy n="1" d="1"/>
      </p:scale>
      <p:origin x="0" y="0"/>
    </p:cViewPr>
  </p:notesTextViewPr>
  <p:notesViewPr>
    <p:cSldViewPr>
      <p:cViewPr varScale="1">
        <p:scale>
          <a:sx n="65" d="100"/>
          <a:sy n="65" d="100"/>
        </p:scale>
        <p:origin x="3082" y="3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Paroisse\Finances\Charges%20pastoral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725998981335768"/>
          <c:y val="4.0517269852899225E-2"/>
          <c:w val="0.60677194540179169"/>
          <c:h val="0.94756588607271863"/>
        </c:manualLayout>
      </c:layout>
      <c:barChart>
        <c:barDir val="bar"/>
        <c:grouping val="clustered"/>
        <c:varyColors val="0"/>
        <c:ser>
          <c:idx val="0"/>
          <c:order val="0"/>
          <c:spPr>
            <a:solidFill>
              <a:srgbClr val="FF0000"/>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 (2)'!$A$9:$A$20</c:f>
              <c:strCache>
                <c:ptCount val="12"/>
                <c:pt idx="0">
                  <c:v>Assurances bâtiments et ECAB</c:v>
                </c:pt>
                <c:pt idx="1">
                  <c:v>Reste variable</c:v>
                </c:pt>
                <c:pt idx="2">
                  <c:v>Frais Conseil, con. Commauté, com. fin.</c:v>
                </c:pt>
                <c:pt idx="3">
                  <c:v>Frais "Essentiel" et annonces</c:v>
                </c:pt>
                <c:pt idx="4">
                  <c:v>Frais église, chauff., cloches, entretien</c:v>
                </c:pt>
                <c:pt idx="5">
                  <c:v>Salle polyvalente et concierge</c:v>
                </c:pt>
                <c:pt idx="6">
                  <c:v>Sociétés et dons</c:v>
                </c:pt>
                <c:pt idx="7">
                  <c:v>Frais de culte, réceptions, cimetière</c:v>
                </c:pt>
                <c:pt idx="8">
                  <c:v>Salaires, charges sociales, AVS etc.</c:v>
                </c:pt>
                <c:pt idx="9">
                  <c:v>Caisse des tâches supraparoissiales</c:v>
                </c:pt>
                <c:pt idx="10">
                  <c:v>Frais de l'UP</c:v>
                </c:pt>
                <c:pt idx="11">
                  <c:v>Caisse des mininstères</c:v>
                </c:pt>
              </c:strCache>
            </c:strRef>
          </c:cat>
          <c:val>
            <c:numRef>
              <c:f>'Tabelle1 (2)'!$B$9:$B$20</c:f>
              <c:numCache>
                <c:formatCode>#,##0.00</c:formatCode>
                <c:ptCount val="12"/>
                <c:pt idx="0">
                  <c:v>3850</c:v>
                </c:pt>
                <c:pt idx="1">
                  <c:v>4700</c:v>
                </c:pt>
                <c:pt idx="2">
                  <c:v>5000</c:v>
                </c:pt>
                <c:pt idx="3">
                  <c:v>6350</c:v>
                </c:pt>
                <c:pt idx="4">
                  <c:v>10500</c:v>
                </c:pt>
                <c:pt idx="5">
                  <c:v>12650</c:v>
                </c:pt>
                <c:pt idx="6">
                  <c:v>18500</c:v>
                </c:pt>
                <c:pt idx="7">
                  <c:v>19000</c:v>
                </c:pt>
                <c:pt idx="8">
                  <c:v>28650</c:v>
                </c:pt>
                <c:pt idx="9">
                  <c:v>28850</c:v>
                </c:pt>
                <c:pt idx="10">
                  <c:v>40300</c:v>
                </c:pt>
                <c:pt idx="11">
                  <c:v>60400</c:v>
                </c:pt>
              </c:numCache>
            </c:numRef>
          </c:val>
        </c:ser>
        <c:dLbls>
          <c:dLblPos val="outEnd"/>
          <c:showLegendKey val="0"/>
          <c:showVal val="1"/>
          <c:showCatName val="0"/>
          <c:showSerName val="0"/>
          <c:showPercent val="0"/>
          <c:showBubbleSize val="0"/>
        </c:dLbls>
        <c:gapWidth val="150"/>
        <c:axId val="454534800"/>
        <c:axId val="454532840"/>
      </c:barChart>
      <c:valAx>
        <c:axId val="454532840"/>
        <c:scaling>
          <c:orientation val="minMax"/>
        </c:scaling>
        <c:delete val="1"/>
        <c:axPos val="b"/>
        <c:numFmt formatCode="#,##0.00" sourceLinked="1"/>
        <c:majorTickMark val="out"/>
        <c:minorTickMark val="none"/>
        <c:tickLblPos val="nextTo"/>
        <c:crossAx val="454534800"/>
        <c:crosses val="autoZero"/>
        <c:crossBetween val="between"/>
      </c:valAx>
      <c:catAx>
        <c:axId val="45453480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Verdana" panose="020B0604030504040204" pitchFamily="34" charset="0"/>
                <a:ea typeface="+mn-ea"/>
                <a:cs typeface="+mn-cs"/>
              </a:defRPr>
            </a:pPr>
            <a:endParaRPr lang="fr-FR"/>
          </a:p>
        </c:txPr>
        <c:crossAx val="454532840"/>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spPr>
            <a:ln w="60325">
              <a:solidFill>
                <a:schemeClr val="accent6"/>
              </a:solidFill>
            </a:ln>
          </c:spPr>
          <c:marker>
            <c:symbol val="none"/>
          </c:marker>
          <c:cat>
            <c:numRef>
              <c:f>Feuil1!$B$1:$Q$1</c:f>
              <c:numCache>
                <c:formatCode>General</c:formatCode>
                <c:ptCount val="16"/>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numCache>
            </c:numRef>
          </c:cat>
          <c:val>
            <c:numRef>
              <c:f>Feuil1!$B$2:$Q$2</c:f>
              <c:numCache>
                <c:formatCode>General</c:formatCode>
                <c:ptCount val="16"/>
                <c:pt idx="0">
                  <c:v>225821</c:v>
                </c:pt>
                <c:pt idx="1">
                  <c:v>251032</c:v>
                </c:pt>
                <c:pt idx="2">
                  <c:v>254235</c:v>
                </c:pt>
                <c:pt idx="3">
                  <c:v>260111</c:v>
                </c:pt>
                <c:pt idx="4">
                  <c:v>238228</c:v>
                </c:pt>
                <c:pt idx="5">
                  <c:v>258520</c:v>
                </c:pt>
                <c:pt idx="6">
                  <c:v>276500</c:v>
                </c:pt>
                <c:pt idx="7">
                  <c:v>337893</c:v>
                </c:pt>
                <c:pt idx="8">
                  <c:v>309337</c:v>
                </c:pt>
                <c:pt idx="9">
                  <c:v>276500</c:v>
                </c:pt>
                <c:pt idx="10">
                  <c:v>264859</c:v>
                </c:pt>
                <c:pt idx="11">
                  <c:v>255510</c:v>
                </c:pt>
                <c:pt idx="12">
                  <c:v>272659</c:v>
                </c:pt>
                <c:pt idx="13">
                  <c:v>301250</c:v>
                </c:pt>
                <c:pt idx="14">
                  <c:v>294216</c:v>
                </c:pt>
                <c:pt idx="15">
                  <c:v>236596</c:v>
                </c:pt>
              </c:numCache>
            </c:numRef>
          </c:val>
          <c:smooth val="0"/>
        </c:ser>
        <c:ser>
          <c:idx val="2"/>
          <c:order val="1"/>
          <c:spPr>
            <a:ln w="60325"/>
          </c:spPr>
          <c:marker>
            <c:symbol val="none"/>
          </c:marker>
          <c:cat>
            <c:numRef>
              <c:f>Feuil1!$B$1:$Q$1</c:f>
              <c:numCache>
                <c:formatCode>General</c:formatCode>
                <c:ptCount val="16"/>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numCache>
            </c:numRef>
          </c:cat>
          <c:val>
            <c:numRef>
              <c:f>Feuil1!$B$3:$Q$3</c:f>
              <c:numCache>
                <c:formatCode>General</c:formatCode>
                <c:ptCount val="16"/>
                <c:pt idx="0">
                  <c:v>49170</c:v>
                </c:pt>
                <c:pt idx="1">
                  <c:v>60397</c:v>
                </c:pt>
                <c:pt idx="2">
                  <c:v>67988</c:v>
                </c:pt>
                <c:pt idx="3">
                  <c:v>84430</c:v>
                </c:pt>
                <c:pt idx="4">
                  <c:v>78215</c:v>
                </c:pt>
                <c:pt idx="5">
                  <c:v>102681</c:v>
                </c:pt>
                <c:pt idx="6">
                  <c:v>119143</c:v>
                </c:pt>
                <c:pt idx="7">
                  <c:v>108844</c:v>
                </c:pt>
                <c:pt idx="8">
                  <c:v>128355</c:v>
                </c:pt>
                <c:pt idx="9">
                  <c:v>118158</c:v>
                </c:pt>
                <c:pt idx="10">
                  <c:v>133466</c:v>
                </c:pt>
                <c:pt idx="11">
                  <c:v>130713.65</c:v>
                </c:pt>
                <c:pt idx="12">
                  <c:v>122648</c:v>
                </c:pt>
                <c:pt idx="13">
                  <c:v>124644</c:v>
                </c:pt>
                <c:pt idx="14">
                  <c:v>130004</c:v>
                </c:pt>
                <c:pt idx="15">
                  <c:v>129509</c:v>
                </c:pt>
              </c:numCache>
            </c:numRef>
          </c:val>
          <c:smooth val="0"/>
        </c:ser>
        <c:dLbls>
          <c:showLegendKey val="0"/>
          <c:showVal val="0"/>
          <c:showCatName val="0"/>
          <c:showSerName val="0"/>
          <c:showPercent val="0"/>
          <c:showBubbleSize val="0"/>
        </c:dLbls>
        <c:smooth val="0"/>
        <c:axId val="386765728"/>
        <c:axId val="386769648"/>
      </c:lineChart>
      <c:catAx>
        <c:axId val="386765728"/>
        <c:scaling>
          <c:orientation val="minMax"/>
        </c:scaling>
        <c:delete val="0"/>
        <c:axPos val="b"/>
        <c:numFmt formatCode="General" sourceLinked="1"/>
        <c:majorTickMark val="out"/>
        <c:minorTickMark val="none"/>
        <c:tickLblPos val="nextTo"/>
        <c:crossAx val="386769648"/>
        <c:crosses val="autoZero"/>
        <c:auto val="1"/>
        <c:lblAlgn val="ctr"/>
        <c:lblOffset val="100"/>
        <c:noMultiLvlLbl val="0"/>
      </c:catAx>
      <c:valAx>
        <c:axId val="386769648"/>
        <c:scaling>
          <c:orientation val="minMax"/>
        </c:scaling>
        <c:delete val="0"/>
        <c:axPos val="l"/>
        <c:majorGridlines/>
        <c:numFmt formatCode="General" sourceLinked="1"/>
        <c:majorTickMark val="out"/>
        <c:minorTickMark val="none"/>
        <c:tickLblPos val="nextTo"/>
        <c:crossAx val="386765728"/>
        <c:crosses val="autoZero"/>
        <c:crossBetween val="between"/>
      </c:valAx>
    </c:plotArea>
    <c:legend>
      <c:legendPos val="r"/>
      <c:overlay val="0"/>
    </c:legend>
    <c:plotVisOnly val="1"/>
    <c:dispBlanksAs val="gap"/>
    <c:showDLblsOverMax val="0"/>
  </c:chart>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0.47807</cdr:x>
      <cdr:y>0.71109</cdr:y>
    </cdr:from>
    <cdr:to>
      <cdr:x>0.84563</cdr:x>
      <cdr:y>0.80187</cdr:y>
    </cdr:to>
    <cdr:sp macro="" textlink="">
      <cdr:nvSpPr>
        <cdr:cNvPr id="2" name="ZoneTexte 1"/>
        <cdr:cNvSpPr txBox="1"/>
      </cdr:nvSpPr>
      <cdr:spPr>
        <a:xfrm xmlns:a="http://schemas.openxmlformats.org/drawingml/2006/main">
          <a:off x="4682872" y="3384376"/>
          <a:ext cx="3600400" cy="432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CH" sz="2800" dirty="0" smtClean="0">
              <a:solidFill>
                <a:schemeClr val="accent3">
                  <a:lumMod val="75000"/>
                </a:schemeClr>
              </a:solidFill>
            </a:rPr>
            <a:t>Charges pastorales</a:t>
          </a:r>
          <a:endParaRPr lang="fr-CH" sz="2800" dirty="0">
            <a:solidFill>
              <a:schemeClr val="accent3">
                <a:lumMod val="75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31E8D6B-B3B8-4F6B-9F0E-60BC33B14591}" type="datetimeFigureOut">
              <a:rPr lang="fr-CH" smtClean="0"/>
              <a:t>26.03.2019</a:t>
            </a:fld>
            <a:endParaRPr lang="fr-CH"/>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335973-1901-45F1-AEEC-D6EC25309461}" type="slidenum">
              <a:rPr lang="fr-CH" smtClean="0"/>
              <a:t>‹N°›</a:t>
            </a:fld>
            <a:endParaRPr lang="fr-CH"/>
          </a:p>
        </p:txBody>
      </p:sp>
    </p:spTree>
    <p:extLst>
      <p:ext uri="{BB962C8B-B14F-4D97-AF65-F5344CB8AC3E}">
        <p14:creationId xmlns:p14="http://schemas.microsoft.com/office/powerpoint/2010/main" val="2243907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D2895D-7A17-41D1-ACBE-324C1CFD108C}" type="datetimeFigureOut">
              <a:rPr lang="fr-CH" smtClean="0"/>
              <a:pPr/>
              <a:t>26.03.2019</a:t>
            </a:fld>
            <a:endParaRPr lang="fr-CH"/>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C8EF0B-2A90-4CF5-A45C-9D5F166A38F3}" type="slidenum">
              <a:rPr lang="fr-CH" smtClean="0"/>
              <a:pPr/>
              <a:t>‹N°›</a:t>
            </a:fld>
            <a:endParaRPr lang="fr-CH"/>
          </a:p>
        </p:txBody>
      </p:sp>
    </p:spTree>
    <p:extLst>
      <p:ext uri="{BB962C8B-B14F-4D97-AF65-F5344CB8AC3E}">
        <p14:creationId xmlns:p14="http://schemas.microsoft.com/office/powerpoint/2010/main" val="3446799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E7C8EF0B-2A90-4CF5-A45C-9D5F166A38F3}" type="slidenum">
              <a:rPr lang="fr-CH" smtClean="0"/>
              <a:pPr/>
              <a:t>1</a:t>
            </a:fld>
            <a:endParaRPr lang="fr-CH"/>
          </a:p>
        </p:txBody>
      </p:sp>
    </p:spTree>
    <p:extLst>
      <p:ext uri="{BB962C8B-B14F-4D97-AF65-F5344CB8AC3E}">
        <p14:creationId xmlns:p14="http://schemas.microsoft.com/office/powerpoint/2010/main" val="3645916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E7C8EF0B-2A90-4CF5-A45C-9D5F166A38F3}" type="slidenum">
              <a:rPr lang="fr-CH" smtClean="0"/>
              <a:pPr/>
              <a:t>64</a:t>
            </a:fld>
            <a:endParaRPr lang="fr-CH"/>
          </a:p>
        </p:txBody>
      </p:sp>
    </p:spTree>
    <p:extLst>
      <p:ext uri="{BB962C8B-B14F-4D97-AF65-F5344CB8AC3E}">
        <p14:creationId xmlns:p14="http://schemas.microsoft.com/office/powerpoint/2010/main" val="1295685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E7C8EF0B-2A90-4CF5-A45C-9D5F166A38F3}" type="slidenum">
              <a:rPr lang="fr-CH" smtClean="0"/>
              <a:pPr/>
              <a:t>65</a:t>
            </a:fld>
            <a:endParaRPr lang="fr-CH"/>
          </a:p>
        </p:txBody>
      </p:sp>
    </p:spTree>
    <p:extLst>
      <p:ext uri="{BB962C8B-B14F-4D97-AF65-F5344CB8AC3E}">
        <p14:creationId xmlns:p14="http://schemas.microsoft.com/office/powerpoint/2010/main" val="3186481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E7C8EF0B-2A90-4CF5-A45C-9D5F166A38F3}" type="slidenum">
              <a:rPr lang="fr-CH" smtClean="0"/>
              <a:pPr/>
              <a:t>68</a:t>
            </a:fld>
            <a:endParaRPr lang="fr-CH"/>
          </a:p>
        </p:txBody>
      </p:sp>
    </p:spTree>
    <p:extLst>
      <p:ext uri="{BB962C8B-B14F-4D97-AF65-F5344CB8AC3E}">
        <p14:creationId xmlns:p14="http://schemas.microsoft.com/office/powerpoint/2010/main" val="2070426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E7C8EF0B-2A90-4CF5-A45C-9D5F166A38F3}" type="slidenum">
              <a:rPr lang="fr-CH" smtClean="0"/>
              <a:pPr/>
              <a:t>70</a:t>
            </a:fld>
            <a:endParaRPr lang="fr-CH"/>
          </a:p>
        </p:txBody>
      </p:sp>
    </p:spTree>
    <p:extLst>
      <p:ext uri="{BB962C8B-B14F-4D97-AF65-F5344CB8AC3E}">
        <p14:creationId xmlns:p14="http://schemas.microsoft.com/office/powerpoint/2010/main" val="235055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E7C8EF0B-2A90-4CF5-A45C-9D5F166A38F3}" type="slidenum">
              <a:rPr lang="fr-CH" smtClean="0"/>
              <a:pPr/>
              <a:t>71</a:t>
            </a:fld>
            <a:endParaRPr lang="fr-CH"/>
          </a:p>
        </p:txBody>
      </p:sp>
    </p:spTree>
    <p:extLst>
      <p:ext uri="{BB962C8B-B14F-4D97-AF65-F5344CB8AC3E}">
        <p14:creationId xmlns:p14="http://schemas.microsoft.com/office/powerpoint/2010/main" val="722997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baseline="0" smtClean="0"/>
              <a:t>excusés</a:t>
            </a:r>
            <a:endParaRPr lang="fr-CH" baseline="0" dirty="0" smtClean="0"/>
          </a:p>
          <a:p>
            <a:r>
              <a:rPr lang="fr-CH" baseline="0" dirty="0" smtClean="0"/>
              <a:t>	Jean-Marc Peyraud</a:t>
            </a:r>
            <a:endParaRPr lang="fr-CH" dirty="0"/>
          </a:p>
        </p:txBody>
      </p:sp>
      <p:sp>
        <p:nvSpPr>
          <p:cNvPr id="4" name="Espace réservé du numéro de diapositive 3"/>
          <p:cNvSpPr>
            <a:spLocks noGrp="1"/>
          </p:cNvSpPr>
          <p:nvPr>
            <p:ph type="sldNum" sz="quarter" idx="10"/>
          </p:nvPr>
        </p:nvSpPr>
        <p:spPr/>
        <p:txBody>
          <a:bodyPr/>
          <a:lstStyle/>
          <a:p>
            <a:fld id="{E7C8EF0B-2A90-4CF5-A45C-9D5F166A38F3}" type="slidenum">
              <a:rPr lang="fr-CH" smtClean="0"/>
              <a:pPr/>
              <a:t>2</a:t>
            </a:fld>
            <a:endParaRPr lang="fr-CH"/>
          </a:p>
        </p:txBody>
      </p:sp>
    </p:spTree>
    <p:extLst>
      <p:ext uri="{BB962C8B-B14F-4D97-AF65-F5344CB8AC3E}">
        <p14:creationId xmlns:p14="http://schemas.microsoft.com/office/powerpoint/2010/main" val="3016910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E7C8EF0B-2A90-4CF5-A45C-9D5F166A38F3}" type="slidenum">
              <a:rPr lang="fr-CH" smtClean="0"/>
              <a:pPr/>
              <a:t>3</a:t>
            </a:fld>
            <a:endParaRPr lang="fr-CH"/>
          </a:p>
        </p:txBody>
      </p:sp>
    </p:spTree>
    <p:extLst>
      <p:ext uri="{BB962C8B-B14F-4D97-AF65-F5344CB8AC3E}">
        <p14:creationId xmlns:p14="http://schemas.microsoft.com/office/powerpoint/2010/main" val="4126483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L’assemblée a été convoquée, conformément à la décision prise en début de législature,</a:t>
            </a:r>
            <a:r>
              <a:rPr lang="fr-CH" baseline="0" dirty="0" smtClean="0"/>
              <a:t> par insertion dans la feuille officielle du 2 Mars , par envoi d’un tout ménage et par affichage au pilier public.</a:t>
            </a:r>
          </a:p>
          <a:p>
            <a:r>
              <a:rPr lang="fr-CH" baseline="0" dirty="0" smtClean="0"/>
              <a:t>Elle peut donc délibérer valablement.</a:t>
            </a:r>
            <a:endParaRPr lang="fr-CH" dirty="0"/>
          </a:p>
        </p:txBody>
      </p:sp>
      <p:sp>
        <p:nvSpPr>
          <p:cNvPr id="4" name="Espace réservé du numéro de diapositive 3"/>
          <p:cNvSpPr>
            <a:spLocks noGrp="1"/>
          </p:cNvSpPr>
          <p:nvPr>
            <p:ph type="sldNum" sz="quarter" idx="10"/>
          </p:nvPr>
        </p:nvSpPr>
        <p:spPr/>
        <p:txBody>
          <a:bodyPr/>
          <a:lstStyle/>
          <a:p>
            <a:fld id="{E7C8EF0B-2A90-4CF5-A45C-9D5F166A38F3}" type="slidenum">
              <a:rPr lang="fr-CH" smtClean="0"/>
              <a:pPr/>
              <a:t>4</a:t>
            </a:fld>
            <a:endParaRPr lang="fr-CH"/>
          </a:p>
        </p:txBody>
      </p:sp>
    </p:spTree>
    <p:extLst>
      <p:ext uri="{BB962C8B-B14F-4D97-AF65-F5344CB8AC3E}">
        <p14:creationId xmlns:p14="http://schemas.microsoft.com/office/powerpoint/2010/main" val="2765082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E7C8EF0B-2A90-4CF5-A45C-9D5F166A38F3}" type="slidenum">
              <a:rPr lang="fr-CH" smtClean="0"/>
              <a:pPr/>
              <a:t>18</a:t>
            </a:fld>
            <a:endParaRPr lang="fr-CH"/>
          </a:p>
        </p:txBody>
      </p:sp>
    </p:spTree>
    <p:extLst>
      <p:ext uri="{BB962C8B-B14F-4D97-AF65-F5344CB8AC3E}">
        <p14:creationId xmlns:p14="http://schemas.microsoft.com/office/powerpoint/2010/main" val="121896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E7C8EF0B-2A90-4CF5-A45C-9D5F166A38F3}" type="slidenum">
              <a:rPr lang="fr-CH" smtClean="0"/>
              <a:pPr/>
              <a:t>21</a:t>
            </a:fld>
            <a:endParaRPr lang="fr-CH"/>
          </a:p>
        </p:txBody>
      </p:sp>
    </p:spTree>
    <p:extLst>
      <p:ext uri="{BB962C8B-B14F-4D97-AF65-F5344CB8AC3E}">
        <p14:creationId xmlns:p14="http://schemas.microsoft.com/office/powerpoint/2010/main" val="1741597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E7C8EF0B-2A90-4CF5-A45C-9D5F166A38F3}" type="slidenum">
              <a:rPr lang="fr-CH" smtClean="0"/>
              <a:pPr/>
              <a:t>31</a:t>
            </a:fld>
            <a:endParaRPr lang="fr-CH"/>
          </a:p>
        </p:txBody>
      </p:sp>
    </p:spTree>
    <p:extLst>
      <p:ext uri="{BB962C8B-B14F-4D97-AF65-F5344CB8AC3E}">
        <p14:creationId xmlns:p14="http://schemas.microsoft.com/office/powerpoint/2010/main" val="3065045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E7C8EF0B-2A90-4CF5-A45C-9D5F166A38F3}" type="slidenum">
              <a:rPr lang="fr-CH" smtClean="0"/>
              <a:pPr/>
              <a:t>38</a:t>
            </a:fld>
            <a:endParaRPr lang="fr-CH"/>
          </a:p>
        </p:txBody>
      </p:sp>
    </p:spTree>
    <p:extLst>
      <p:ext uri="{BB962C8B-B14F-4D97-AF65-F5344CB8AC3E}">
        <p14:creationId xmlns:p14="http://schemas.microsoft.com/office/powerpoint/2010/main" val="261469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E7C8EF0B-2A90-4CF5-A45C-9D5F166A38F3}" type="slidenum">
              <a:rPr lang="fr-CH" smtClean="0"/>
              <a:pPr/>
              <a:t>43</a:t>
            </a:fld>
            <a:endParaRPr lang="fr-CH"/>
          </a:p>
        </p:txBody>
      </p:sp>
    </p:spTree>
    <p:extLst>
      <p:ext uri="{BB962C8B-B14F-4D97-AF65-F5344CB8AC3E}">
        <p14:creationId xmlns:p14="http://schemas.microsoft.com/office/powerpoint/2010/main" val="23364767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lvl1pPr>
              <a:defRPr/>
            </a:lvl1pPr>
          </a:lstStyle>
          <a:p>
            <a:r>
              <a:rPr lang="fr-FR" dirty="0" smtClean="0"/>
              <a:t>Assemblée du 27 mars 2019</a:t>
            </a:r>
            <a:endParaRPr lang="fr-CH" dirty="0"/>
          </a:p>
        </p:txBody>
      </p:sp>
      <p:sp>
        <p:nvSpPr>
          <p:cNvPr id="5" name="Footer Placeholder 4"/>
          <p:cNvSpPr>
            <a:spLocks noGrp="1"/>
          </p:cNvSpPr>
          <p:nvPr>
            <p:ph type="ftr" sz="quarter" idx="11"/>
          </p:nvPr>
        </p:nvSpPr>
        <p:spPr/>
        <p:txBody>
          <a:bodyPr/>
          <a:lstStyle/>
          <a:p>
            <a:r>
              <a:rPr lang="fr-CH" smtClean="0"/>
              <a:t>Paroisse d'Ependes</a:t>
            </a:r>
            <a:endParaRPr lang="fr-CH" dirty="0"/>
          </a:p>
        </p:txBody>
      </p:sp>
      <p:sp>
        <p:nvSpPr>
          <p:cNvPr id="6" name="Slide Number Placeholder 5"/>
          <p:cNvSpPr>
            <a:spLocks noGrp="1"/>
          </p:cNvSpPr>
          <p:nvPr>
            <p:ph type="sldNum" sz="quarter" idx="12"/>
          </p:nvPr>
        </p:nvSpPr>
        <p:spPr/>
        <p:txBody>
          <a:bodyPr/>
          <a:lstStyle/>
          <a:p>
            <a:fld id="{DB3ED0CF-1D03-44F0-9C2D-70A5C6ADBFE1}" type="slidenum">
              <a:rPr lang="fr-CH" smtClean="0"/>
              <a:pPr/>
              <a:t>‹N°›</a:t>
            </a:fld>
            <a:endParaRPr lang="fr-CH"/>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fr-FR" smtClean="0"/>
              <a:t>Modifiez le style du titre</a:t>
            </a:r>
            <a:endParaRPr lang="en-US" dirty="0"/>
          </a:p>
        </p:txBody>
      </p:sp>
      <p:pic>
        <p:nvPicPr>
          <p:cNvPr id="15" name="Image 14"/>
          <p:cNvPicPr/>
          <p:nvPr userDrawn="1"/>
        </p:nvPicPr>
        <p:blipFill>
          <a:blip r:embed="rId2" cstate="print"/>
          <a:srcRect/>
          <a:stretch>
            <a:fillRect/>
          </a:stretch>
        </p:blipFill>
        <p:spPr bwMode="auto">
          <a:xfrm>
            <a:off x="179512" y="116632"/>
            <a:ext cx="1008112" cy="1152128"/>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r>
              <a:rPr lang="fr-FR" dirty="0" smtClean="0"/>
              <a:t>Assemblée du 27 mars 2019</a:t>
            </a:r>
            <a:endParaRPr lang="fr-CH" dirty="0"/>
          </a:p>
        </p:txBody>
      </p:sp>
      <p:sp>
        <p:nvSpPr>
          <p:cNvPr id="5" name="Footer Placeholder 4"/>
          <p:cNvSpPr>
            <a:spLocks noGrp="1"/>
          </p:cNvSpPr>
          <p:nvPr>
            <p:ph type="ftr" sz="quarter" idx="11"/>
          </p:nvPr>
        </p:nvSpPr>
        <p:spPr/>
        <p:txBody>
          <a:bodyPr/>
          <a:lstStyle>
            <a:lvl1pPr>
              <a:defRPr/>
            </a:lvl1pPr>
          </a:lstStyle>
          <a:p>
            <a:r>
              <a:rPr lang="fr-CH" smtClean="0"/>
              <a:t>Paroisse d'Ependes</a:t>
            </a:r>
            <a:endParaRPr lang="fr-CH" dirty="0"/>
          </a:p>
        </p:txBody>
      </p:sp>
      <p:sp>
        <p:nvSpPr>
          <p:cNvPr id="6" name="Slide Number Placeholder 5"/>
          <p:cNvSpPr>
            <a:spLocks noGrp="1"/>
          </p:cNvSpPr>
          <p:nvPr>
            <p:ph type="sldNum" sz="quarter" idx="12"/>
          </p:nvPr>
        </p:nvSpPr>
        <p:spPr/>
        <p:txBody>
          <a:bodyPr/>
          <a:lstStyle/>
          <a:p>
            <a:fld id="{DB3ED0CF-1D03-44F0-9C2D-70A5C6ADBFE1}" type="slidenum">
              <a:rPr lang="fr-CH" smtClean="0"/>
              <a:pPr/>
              <a:t>‹N°›</a:t>
            </a:fld>
            <a:endParaRPr lang="fr-CH"/>
          </a:p>
        </p:txBody>
      </p:sp>
      <p:sp>
        <p:nvSpPr>
          <p:cNvPr id="8" name="Title 7"/>
          <p:cNvSpPr>
            <a:spLocks noGrp="1"/>
          </p:cNvSpPr>
          <p:nvPr>
            <p:ph type="title"/>
          </p:nvPr>
        </p:nvSpPr>
        <p:spPr>
          <a:xfrm>
            <a:off x="1331640" y="116632"/>
            <a:ext cx="7344816" cy="1152128"/>
          </a:xfrm>
        </p:spPr>
        <p:txBody>
          <a:bodyPr/>
          <a:lstStyle/>
          <a:p>
            <a:r>
              <a:rPr lang="fr-FR" dirty="0" smtClean="0"/>
              <a:t>Modifiez le style du titre</a:t>
            </a:r>
            <a:endParaRPr lang="en-US" dirty="0"/>
          </a:p>
        </p:txBody>
      </p:sp>
      <p:sp>
        <p:nvSpPr>
          <p:cNvPr id="10" name="Content Placeholder 9"/>
          <p:cNvSpPr>
            <a:spLocks noGrp="1"/>
          </p:cNvSpPr>
          <p:nvPr>
            <p:ph sz="quarter" idx="13"/>
          </p:nvPr>
        </p:nvSpPr>
        <p:spPr>
          <a:xfrm>
            <a:off x="395536" y="1484784"/>
            <a:ext cx="8280920" cy="4320480"/>
          </a:xfrm>
        </p:spPr>
        <p:txBody>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5868144" y="6172200"/>
            <a:ext cx="2818656" cy="365125"/>
          </a:xfrm>
        </p:spPr>
        <p:txBody>
          <a:bodyPr/>
          <a:lstStyle/>
          <a:p>
            <a:r>
              <a:rPr lang="fr-FR" dirty="0" smtClean="0"/>
              <a:t>Assemblée du 27 mars 2019</a:t>
            </a:r>
            <a:endParaRPr lang="fr-CH" dirty="0"/>
          </a:p>
        </p:txBody>
      </p:sp>
      <p:sp>
        <p:nvSpPr>
          <p:cNvPr id="6" name="Footer Placeholder 5"/>
          <p:cNvSpPr>
            <a:spLocks noGrp="1"/>
          </p:cNvSpPr>
          <p:nvPr>
            <p:ph type="ftr" sz="quarter" idx="11"/>
          </p:nvPr>
        </p:nvSpPr>
        <p:spPr/>
        <p:txBody>
          <a:bodyPr/>
          <a:lstStyle>
            <a:lvl1pPr>
              <a:defRPr/>
            </a:lvl1pPr>
          </a:lstStyle>
          <a:p>
            <a:r>
              <a:rPr lang="fr-CH" smtClean="0"/>
              <a:t>Paroisse d'Ependes</a:t>
            </a:r>
            <a:endParaRPr lang="fr-CH" dirty="0"/>
          </a:p>
        </p:txBody>
      </p:sp>
      <p:sp>
        <p:nvSpPr>
          <p:cNvPr id="7" name="Slide Number Placeholder 6"/>
          <p:cNvSpPr>
            <a:spLocks noGrp="1"/>
          </p:cNvSpPr>
          <p:nvPr>
            <p:ph type="sldNum" sz="quarter" idx="12"/>
          </p:nvPr>
        </p:nvSpPr>
        <p:spPr/>
        <p:txBody>
          <a:bodyPr/>
          <a:lstStyle/>
          <a:p>
            <a:fld id="{DB3ED0CF-1D03-44F0-9C2D-70A5C6ADBFE1}" type="slidenum">
              <a:rPr lang="fr-CH" smtClean="0"/>
              <a:pPr/>
              <a:t>‹N°›</a:t>
            </a:fld>
            <a:endParaRPr lang="fr-CH"/>
          </a:p>
        </p:txBody>
      </p:sp>
      <p:sp>
        <p:nvSpPr>
          <p:cNvPr id="8" name="Title 7"/>
          <p:cNvSpPr>
            <a:spLocks noGrp="1"/>
          </p:cNvSpPr>
          <p:nvPr>
            <p:ph type="title"/>
          </p:nvPr>
        </p:nvSpPr>
        <p:spPr/>
        <p:txBody>
          <a:bodyPr/>
          <a:lstStyle/>
          <a:p>
            <a:r>
              <a:rPr lang="fr-FR" smtClean="0"/>
              <a:t>Modifiez le style du titre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fr-FR" smtClean="0"/>
              <a:t>Modifiez les styles du texte du masque</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r>
              <a:rPr lang="fr-FR" dirty="0" smtClean="0"/>
              <a:t>Assemblée du 27 mars 2019</a:t>
            </a:r>
            <a:endParaRPr lang="fr-CH" dirty="0"/>
          </a:p>
        </p:txBody>
      </p:sp>
      <p:sp>
        <p:nvSpPr>
          <p:cNvPr id="8" name="Footer Placeholder 7"/>
          <p:cNvSpPr>
            <a:spLocks noGrp="1"/>
          </p:cNvSpPr>
          <p:nvPr>
            <p:ph type="ftr" sz="quarter" idx="11"/>
          </p:nvPr>
        </p:nvSpPr>
        <p:spPr/>
        <p:txBody>
          <a:bodyPr/>
          <a:lstStyle/>
          <a:p>
            <a:r>
              <a:rPr lang="fr-CH" smtClean="0"/>
              <a:t>Paroisse d'Ependes</a:t>
            </a:r>
            <a:endParaRPr lang="fr-CH"/>
          </a:p>
        </p:txBody>
      </p:sp>
      <p:sp>
        <p:nvSpPr>
          <p:cNvPr id="9" name="Slide Number Placeholder 8"/>
          <p:cNvSpPr>
            <a:spLocks noGrp="1"/>
          </p:cNvSpPr>
          <p:nvPr>
            <p:ph type="sldNum" sz="quarter" idx="12"/>
          </p:nvPr>
        </p:nvSpPr>
        <p:spPr/>
        <p:txBody>
          <a:bodyPr/>
          <a:lstStyle/>
          <a:p>
            <a:fld id="{DB3ED0CF-1D03-44F0-9C2D-70A5C6ADBFE1}" type="slidenum">
              <a:rPr lang="fr-CH" smtClean="0"/>
              <a:pPr/>
              <a:t>‹N°›</a:t>
            </a:fld>
            <a:endParaRPr lang="fr-CH"/>
          </a:p>
        </p:txBody>
      </p:sp>
      <p:sp>
        <p:nvSpPr>
          <p:cNvPr id="10" name="Title 9"/>
          <p:cNvSpPr>
            <a:spLocks noGrp="1"/>
          </p:cNvSpPr>
          <p:nvPr>
            <p:ph type="title"/>
          </p:nvPr>
        </p:nvSpPr>
        <p:spPr/>
        <p:txBody>
          <a:bodyPr/>
          <a:lstStyle/>
          <a:p>
            <a:r>
              <a:rPr lang="fr-FR" smtClean="0"/>
              <a:t>Modifiez le style du titre</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lvl1pPr>
              <a:defRPr/>
            </a:lvl1pPr>
          </a:lstStyle>
          <a:p>
            <a:r>
              <a:rPr lang="fr-FR" dirty="0" smtClean="0"/>
              <a:t>Assemblée du 27 mars 2019</a:t>
            </a:r>
            <a:endParaRPr lang="fr-CH" dirty="0"/>
          </a:p>
        </p:txBody>
      </p:sp>
      <p:sp>
        <p:nvSpPr>
          <p:cNvPr id="5" name="Footer Placeholder 4"/>
          <p:cNvSpPr>
            <a:spLocks noGrp="1"/>
          </p:cNvSpPr>
          <p:nvPr>
            <p:ph type="ftr" sz="quarter" idx="11"/>
          </p:nvPr>
        </p:nvSpPr>
        <p:spPr/>
        <p:txBody>
          <a:bodyPr/>
          <a:lstStyle/>
          <a:p>
            <a:r>
              <a:rPr lang="fr-CH" smtClean="0">
                <a:solidFill>
                  <a:prstClr val="black">
                    <a:lumMod val="50000"/>
                    <a:lumOff val="50000"/>
                  </a:prstClr>
                </a:solidFill>
              </a:rPr>
              <a:t>Paroisse d'Ependes</a:t>
            </a:r>
            <a:endParaRPr lang="fr-CH"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DB3ED0CF-1D03-44F0-9C2D-70A5C6ADBFE1}" type="slidenum">
              <a:rPr lang="fr-CH" smtClean="0">
                <a:solidFill>
                  <a:prstClr val="black">
                    <a:lumMod val="50000"/>
                    <a:lumOff val="50000"/>
                  </a:prstClr>
                </a:solidFill>
              </a:rPr>
              <a:pPr/>
              <a:t>‹N°›</a:t>
            </a:fld>
            <a:endParaRPr lang="fr-CH">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fr-FR" smtClean="0"/>
              <a:t>Modifiez le style du titre</a:t>
            </a:r>
            <a:endParaRPr lang="en-US" dirty="0"/>
          </a:p>
        </p:txBody>
      </p:sp>
      <p:pic>
        <p:nvPicPr>
          <p:cNvPr id="15" name="Image 14"/>
          <p:cNvPicPr/>
          <p:nvPr userDrawn="1"/>
        </p:nvPicPr>
        <p:blipFill>
          <a:blip r:embed="rId2" cstate="print"/>
          <a:srcRect/>
          <a:stretch>
            <a:fillRect/>
          </a:stretch>
        </p:blipFill>
        <p:spPr bwMode="auto">
          <a:xfrm>
            <a:off x="179512" y="116632"/>
            <a:ext cx="1008112" cy="1152128"/>
          </a:xfrm>
          <a:prstGeom prst="rect">
            <a:avLst/>
          </a:prstGeom>
          <a:noFill/>
          <a:ln w="9525">
            <a:noFill/>
            <a:miter lim="800000"/>
            <a:headEnd/>
            <a:tailEnd/>
          </a:ln>
        </p:spPr>
      </p:pic>
    </p:spTree>
    <p:extLst>
      <p:ext uri="{BB962C8B-B14F-4D97-AF65-F5344CB8AC3E}">
        <p14:creationId xmlns:p14="http://schemas.microsoft.com/office/powerpoint/2010/main" val="251531768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r>
              <a:rPr lang="fr-CH" dirty="0" smtClean="0">
                <a:solidFill>
                  <a:prstClr val="black">
                    <a:lumMod val="50000"/>
                    <a:lumOff val="50000"/>
                  </a:prstClr>
                </a:solidFill>
              </a:rPr>
              <a:t>Assemblée du 27 mars 2019</a:t>
            </a:r>
            <a:endParaRPr lang="fr-CH"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r>
              <a:rPr lang="fr-CH" smtClean="0">
                <a:solidFill>
                  <a:prstClr val="black">
                    <a:lumMod val="50000"/>
                    <a:lumOff val="50000"/>
                  </a:prstClr>
                </a:solidFill>
              </a:rPr>
              <a:t>Paroisse d'Ependes</a:t>
            </a:r>
            <a:endParaRPr lang="fr-CH"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DB3ED0CF-1D03-44F0-9C2D-70A5C6ADBFE1}" type="slidenum">
              <a:rPr lang="fr-CH" smtClean="0">
                <a:solidFill>
                  <a:prstClr val="black">
                    <a:lumMod val="50000"/>
                    <a:lumOff val="50000"/>
                  </a:prstClr>
                </a:solidFill>
              </a:rPr>
              <a:pPr/>
              <a:t>‹N°›</a:t>
            </a:fld>
            <a:endParaRPr lang="fr-CH">
              <a:solidFill>
                <a:prstClr val="black">
                  <a:lumMod val="50000"/>
                  <a:lumOff val="50000"/>
                </a:prstClr>
              </a:solidFill>
            </a:endParaRPr>
          </a:p>
        </p:txBody>
      </p:sp>
      <p:sp>
        <p:nvSpPr>
          <p:cNvPr id="8" name="Title 7"/>
          <p:cNvSpPr>
            <a:spLocks noGrp="1"/>
          </p:cNvSpPr>
          <p:nvPr>
            <p:ph type="title"/>
          </p:nvPr>
        </p:nvSpPr>
        <p:spPr>
          <a:xfrm>
            <a:off x="1331640" y="116632"/>
            <a:ext cx="7344816" cy="1152128"/>
          </a:xfrm>
        </p:spPr>
        <p:txBody>
          <a:bodyPr/>
          <a:lstStyle/>
          <a:p>
            <a:r>
              <a:rPr lang="fr-FR" dirty="0" smtClean="0"/>
              <a:t>Modifiez le style du titre</a:t>
            </a:r>
            <a:endParaRPr lang="en-US" dirty="0"/>
          </a:p>
        </p:txBody>
      </p:sp>
      <p:sp>
        <p:nvSpPr>
          <p:cNvPr id="10" name="Content Placeholder 9"/>
          <p:cNvSpPr>
            <a:spLocks noGrp="1"/>
          </p:cNvSpPr>
          <p:nvPr>
            <p:ph sz="quarter" idx="13"/>
          </p:nvPr>
        </p:nvSpPr>
        <p:spPr>
          <a:xfrm>
            <a:off x="395536" y="1484784"/>
            <a:ext cx="8280920" cy="4320480"/>
          </a:xfrm>
        </p:spPr>
        <p:txBody>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Tree>
    <p:extLst>
      <p:ext uri="{BB962C8B-B14F-4D97-AF65-F5344CB8AC3E}">
        <p14:creationId xmlns:p14="http://schemas.microsoft.com/office/powerpoint/2010/main" val="272394779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5868144" y="6172200"/>
            <a:ext cx="2818656" cy="365125"/>
          </a:xfrm>
        </p:spPr>
        <p:txBody>
          <a:bodyPr/>
          <a:lstStyle/>
          <a:p>
            <a:r>
              <a:rPr lang="fr-FR" dirty="0" smtClean="0"/>
              <a:t>Assemblée du 27 mars 2019</a:t>
            </a:r>
            <a:endParaRPr lang="fr-CH" dirty="0"/>
          </a:p>
        </p:txBody>
      </p:sp>
      <p:sp>
        <p:nvSpPr>
          <p:cNvPr id="6" name="Footer Placeholder 5"/>
          <p:cNvSpPr>
            <a:spLocks noGrp="1"/>
          </p:cNvSpPr>
          <p:nvPr>
            <p:ph type="ftr" sz="quarter" idx="11"/>
          </p:nvPr>
        </p:nvSpPr>
        <p:spPr/>
        <p:txBody>
          <a:bodyPr/>
          <a:lstStyle>
            <a:lvl1pPr>
              <a:defRPr/>
            </a:lvl1pPr>
          </a:lstStyle>
          <a:p>
            <a:r>
              <a:rPr lang="fr-CH" smtClean="0">
                <a:solidFill>
                  <a:prstClr val="black">
                    <a:lumMod val="50000"/>
                    <a:lumOff val="50000"/>
                  </a:prstClr>
                </a:solidFill>
              </a:rPr>
              <a:t>Paroisse d'Ependes</a:t>
            </a:r>
            <a:endParaRPr lang="fr-CH"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DB3ED0CF-1D03-44F0-9C2D-70A5C6ADBFE1}" type="slidenum">
              <a:rPr lang="fr-CH" smtClean="0">
                <a:solidFill>
                  <a:prstClr val="black">
                    <a:lumMod val="50000"/>
                    <a:lumOff val="50000"/>
                  </a:prstClr>
                </a:solidFill>
              </a:rPr>
              <a:pPr/>
              <a:t>‹N°›</a:t>
            </a:fld>
            <a:endParaRPr lang="fr-CH">
              <a:solidFill>
                <a:prstClr val="black">
                  <a:lumMod val="50000"/>
                  <a:lumOff val="50000"/>
                </a:prstClr>
              </a:solidFill>
            </a:endParaRPr>
          </a:p>
        </p:txBody>
      </p:sp>
      <p:sp>
        <p:nvSpPr>
          <p:cNvPr id="8" name="Title 7"/>
          <p:cNvSpPr>
            <a:spLocks noGrp="1"/>
          </p:cNvSpPr>
          <p:nvPr>
            <p:ph type="title"/>
          </p:nvPr>
        </p:nvSpPr>
        <p:spPr/>
        <p:txBody>
          <a:bodyPr/>
          <a:lstStyle/>
          <a:p>
            <a:r>
              <a:rPr lang="fr-FR" smtClean="0"/>
              <a:t>Modifiez le style du titre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305156581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fr-FR" smtClean="0"/>
              <a:t>Modifiez les styles du texte du masque</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r>
              <a:rPr lang="fr-FR" dirty="0" smtClean="0"/>
              <a:t>Assemblée du 27 mars 2019</a:t>
            </a:r>
            <a:endParaRPr lang="fr-CH" dirty="0"/>
          </a:p>
        </p:txBody>
      </p:sp>
      <p:sp>
        <p:nvSpPr>
          <p:cNvPr id="8" name="Footer Placeholder 7"/>
          <p:cNvSpPr>
            <a:spLocks noGrp="1"/>
          </p:cNvSpPr>
          <p:nvPr>
            <p:ph type="ftr" sz="quarter" idx="11"/>
          </p:nvPr>
        </p:nvSpPr>
        <p:spPr/>
        <p:txBody>
          <a:bodyPr/>
          <a:lstStyle/>
          <a:p>
            <a:r>
              <a:rPr lang="fr-CH" smtClean="0">
                <a:solidFill>
                  <a:prstClr val="black">
                    <a:lumMod val="50000"/>
                    <a:lumOff val="50000"/>
                  </a:prstClr>
                </a:solidFill>
              </a:rPr>
              <a:t>Paroisse d'Ependes</a:t>
            </a:r>
            <a:endParaRPr lang="fr-CH">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DB3ED0CF-1D03-44F0-9C2D-70A5C6ADBFE1}" type="slidenum">
              <a:rPr lang="fr-CH" smtClean="0">
                <a:solidFill>
                  <a:prstClr val="black">
                    <a:lumMod val="50000"/>
                    <a:lumOff val="50000"/>
                  </a:prstClr>
                </a:solidFill>
              </a:rPr>
              <a:pPr/>
              <a:t>‹N°›</a:t>
            </a:fld>
            <a:endParaRPr lang="fr-CH">
              <a:solidFill>
                <a:prstClr val="black">
                  <a:lumMod val="50000"/>
                  <a:lumOff val="50000"/>
                </a:prstClr>
              </a:solidFill>
            </a:endParaRPr>
          </a:p>
        </p:txBody>
      </p:sp>
      <p:sp>
        <p:nvSpPr>
          <p:cNvPr id="10" name="Title 9"/>
          <p:cNvSpPr>
            <a:spLocks noGrp="1"/>
          </p:cNvSpPr>
          <p:nvPr>
            <p:ph type="title"/>
          </p:nvPr>
        </p:nvSpPr>
        <p:spPr/>
        <p:txBody>
          <a:bodyPr/>
          <a:lstStyle/>
          <a:p>
            <a:r>
              <a:rPr lang="fr-FR" smtClean="0"/>
              <a:t>Modifiez le style du titre</a:t>
            </a:r>
            <a:endParaRPr lang="en-US" dirty="0"/>
          </a:p>
        </p:txBody>
      </p:sp>
    </p:spTree>
    <p:extLst>
      <p:ext uri="{BB962C8B-B14F-4D97-AF65-F5344CB8AC3E}">
        <p14:creationId xmlns:p14="http://schemas.microsoft.com/office/powerpoint/2010/main" val="368780967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96168"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fr-FR" dirty="0" smtClean="0"/>
              <a:t>Modifiez le style du titre</a:t>
            </a:r>
            <a:endParaRPr lang="en-US" dirty="0"/>
          </a:p>
        </p:txBody>
      </p:sp>
      <p:sp>
        <p:nvSpPr>
          <p:cNvPr id="3" name="Text Placeholder 2"/>
          <p:cNvSpPr>
            <a:spLocks noGrp="1"/>
          </p:cNvSpPr>
          <p:nvPr>
            <p:ph type="body" idx="1"/>
          </p:nvPr>
        </p:nvSpPr>
        <p:spPr>
          <a:xfrm>
            <a:off x="1143000" y="732260"/>
            <a:ext cx="7173416" cy="3474720"/>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r>
              <a:rPr lang="fr-CH" dirty="0" smtClean="0"/>
              <a:t>Assemblée du 27 mars 2019</a:t>
            </a:r>
            <a:endParaRPr lang="fr-CH"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r>
              <a:rPr lang="fr-CH" smtClean="0"/>
              <a:t>Paroisse d'Ependes</a:t>
            </a:r>
            <a:endParaRPr lang="fr-CH" dirty="0"/>
          </a:p>
        </p:txBody>
      </p:sp>
      <p:sp>
        <p:nvSpPr>
          <p:cNvPr id="6" name="Slide Number Placeholder 5"/>
          <p:cNvSpPr>
            <a:spLocks noGrp="1"/>
          </p:cNvSpPr>
          <p:nvPr>
            <p:ph type="sldNum" sz="quarter" idx="4"/>
          </p:nvPr>
        </p:nvSpPr>
        <p:spPr>
          <a:xfrm>
            <a:off x="3810000" y="6172200"/>
            <a:ext cx="1554088"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B3ED0CF-1D03-44F0-9C2D-70A5C6ADBFE1}" type="slidenum">
              <a:rPr lang="fr-CH" smtClean="0"/>
              <a:pPr/>
              <a:t>‹N°›</a:t>
            </a:fld>
            <a:endParaRPr lang="fr-CH"/>
          </a:p>
        </p:txBody>
      </p:sp>
      <p:pic>
        <p:nvPicPr>
          <p:cNvPr id="12" name="Image 11"/>
          <p:cNvPicPr/>
          <p:nvPr userDrawn="1"/>
        </p:nvPicPr>
        <p:blipFill>
          <a:blip r:embed="rId6" cstate="print"/>
          <a:srcRect/>
          <a:stretch>
            <a:fillRect/>
          </a:stretch>
        </p:blipFill>
        <p:spPr bwMode="auto">
          <a:xfrm>
            <a:off x="107504" y="116632"/>
            <a:ext cx="1008112" cy="115212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7" r:id="rId4"/>
  </p:sldLayoutIdLst>
  <p:timing>
    <p:tnLst>
      <p:par>
        <p:cTn id="1" dur="indefinite" restart="never" nodeType="tmRoot"/>
      </p:par>
    </p:tnLst>
  </p:timing>
  <p:hf hdr="0"/>
  <p:txStyles>
    <p:titleStyle>
      <a:lvl1pPr marL="0" indent="0" algn="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96168"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fr-FR" dirty="0" smtClean="0"/>
              <a:t>Modifiez le style du titre</a:t>
            </a:r>
            <a:endParaRPr lang="en-US" dirty="0"/>
          </a:p>
        </p:txBody>
      </p:sp>
      <p:sp>
        <p:nvSpPr>
          <p:cNvPr id="3" name="Text Placeholder 2"/>
          <p:cNvSpPr>
            <a:spLocks noGrp="1"/>
          </p:cNvSpPr>
          <p:nvPr>
            <p:ph type="body" idx="1"/>
          </p:nvPr>
        </p:nvSpPr>
        <p:spPr>
          <a:xfrm>
            <a:off x="1143000" y="732260"/>
            <a:ext cx="7173416" cy="3474720"/>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r>
              <a:rPr lang="fr-FR" dirty="0" smtClean="0"/>
              <a:t>Assemblée du 27 mars 2019</a:t>
            </a:r>
            <a:endParaRPr lang="fr-CH"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r>
              <a:rPr lang="fr-CH" smtClean="0">
                <a:solidFill>
                  <a:prstClr val="black">
                    <a:lumMod val="50000"/>
                    <a:lumOff val="50000"/>
                  </a:prstClr>
                </a:solidFill>
              </a:rPr>
              <a:t>Paroisse d'Ependes</a:t>
            </a:r>
            <a:endParaRPr lang="fr-CH" dirty="0">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554088"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B3ED0CF-1D03-44F0-9C2D-70A5C6ADBFE1}" type="slidenum">
              <a:rPr lang="fr-CH" smtClean="0">
                <a:solidFill>
                  <a:prstClr val="black">
                    <a:lumMod val="50000"/>
                    <a:lumOff val="50000"/>
                  </a:prstClr>
                </a:solidFill>
              </a:rPr>
              <a:pPr/>
              <a:t>‹N°›</a:t>
            </a:fld>
            <a:endParaRPr lang="fr-CH">
              <a:solidFill>
                <a:prstClr val="black">
                  <a:lumMod val="50000"/>
                  <a:lumOff val="50000"/>
                </a:prstClr>
              </a:solidFill>
            </a:endParaRPr>
          </a:p>
        </p:txBody>
      </p:sp>
      <p:pic>
        <p:nvPicPr>
          <p:cNvPr id="12" name="Image 11"/>
          <p:cNvPicPr/>
          <p:nvPr userDrawn="1"/>
        </p:nvPicPr>
        <p:blipFill>
          <a:blip r:embed="rId6" cstate="print"/>
          <a:srcRect/>
          <a:stretch>
            <a:fillRect/>
          </a:stretch>
        </p:blipFill>
        <p:spPr bwMode="auto">
          <a:xfrm>
            <a:off x="107504" y="116632"/>
            <a:ext cx="1008112" cy="1152128"/>
          </a:xfrm>
          <a:prstGeom prst="rect">
            <a:avLst/>
          </a:prstGeom>
          <a:noFill/>
          <a:ln w="9525">
            <a:noFill/>
            <a:miter lim="800000"/>
            <a:headEnd/>
            <a:tailEnd/>
          </a:ln>
        </p:spPr>
      </p:pic>
    </p:spTree>
    <p:extLst>
      <p:ext uri="{BB962C8B-B14F-4D97-AF65-F5344CB8AC3E}">
        <p14:creationId xmlns:p14="http://schemas.microsoft.com/office/powerpoint/2010/main" val="334776758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timing>
    <p:tnLst>
      <p:par>
        <p:cTn id="1" dur="indefinite" restart="never" nodeType="tmRoot"/>
      </p:par>
    </p:tnLst>
  </p:timing>
  <p:hf hdr="0"/>
  <p:txStyles>
    <p:titleStyle>
      <a:lvl1pPr marL="0" indent="0" algn="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187624" y="4077072"/>
            <a:ext cx="6696743" cy="882119"/>
          </a:xfrm>
        </p:spPr>
        <p:txBody>
          <a:bodyPr>
            <a:noAutofit/>
          </a:bodyPr>
          <a:lstStyle/>
          <a:p>
            <a:pPr algn="ctr"/>
            <a:r>
              <a:rPr lang="fr-CH" sz="2800" i="1" dirty="0" smtClean="0"/>
              <a:t>Le conseil de paroisse vous souhaite la plus cordiale </a:t>
            </a:r>
            <a:r>
              <a:rPr lang="fr-CH" sz="3600" b="1" i="1" dirty="0" smtClean="0">
                <a:solidFill>
                  <a:schemeClr val="bg2">
                    <a:lumMod val="50000"/>
                  </a:schemeClr>
                </a:solidFill>
              </a:rPr>
              <a:t>bienvenue </a:t>
            </a:r>
            <a:r>
              <a:rPr lang="fr-CH" sz="2800" i="1" dirty="0" smtClean="0"/>
              <a:t>et vous remercie de se joindre à lui pour mener à bien les affaires de la paroisse.</a:t>
            </a:r>
            <a:endParaRPr lang="fr-CH" sz="2800" i="1" dirty="0"/>
          </a:p>
        </p:txBody>
      </p:sp>
      <p:sp>
        <p:nvSpPr>
          <p:cNvPr id="2" name="Titre 1"/>
          <p:cNvSpPr>
            <a:spLocks noGrp="1"/>
          </p:cNvSpPr>
          <p:nvPr>
            <p:ph type="ctrTitle"/>
          </p:nvPr>
        </p:nvSpPr>
        <p:spPr>
          <a:xfrm>
            <a:off x="395536" y="116632"/>
            <a:ext cx="7920880" cy="1793167"/>
          </a:xfrm>
        </p:spPr>
        <p:txBody>
          <a:bodyPr/>
          <a:lstStyle/>
          <a:p>
            <a:pPr algn="ctr"/>
            <a:r>
              <a:rPr lang="fr-CH" sz="4000" dirty="0" smtClean="0"/>
              <a:t>Assemblée Paroissiale</a:t>
            </a:r>
            <a:br>
              <a:rPr lang="fr-CH" sz="4000" dirty="0" smtClean="0"/>
            </a:br>
            <a:r>
              <a:rPr lang="fr-CH" sz="4000" dirty="0" smtClean="0"/>
              <a:t>du 27 mars 2019</a:t>
            </a:r>
            <a:endParaRPr lang="fr-CH" sz="4000" dirty="0"/>
          </a:p>
        </p:txBody>
      </p:sp>
      <p:sp>
        <p:nvSpPr>
          <p:cNvPr id="4" name="Espace réservé de la date 3"/>
          <p:cNvSpPr>
            <a:spLocks noGrp="1"/>
          </p:cNvSpPr>
          <p:nvPr>
            <p:ph type="dt" sz="half" idx="10"/>
          </p:nvPr>
        </p:nvSpPr>
        <p:spPr/>
        <p:txBody>
          <a:bodyPr/>
          <a:lstStyle/>
          <a:p>
            <a:r>
              <a:rPr lang="fr-FR" dirty="0" smtClean="0"/>
              <a:t>Assemblée du 27 mars 2019</a:t>
            </a:r>
            <a:endParaRPr lang="fr-CH" dirty="0"/>
          </a:p>
        </p:txBody>
      </p:sp>
      <p:sp>
        <p:nvSpPr>
          <p:cNvPr id="5" name="Espace réservé du pied de page 4"/>
          <p:cNvSpPr>
            <a:spLocks noGrp="1"/>
          </p:cNvSpPr>
          <p:nvPr>
            <p:ph type="ftr" sz="quarter" idx="11"/>
          </p:nvPr>
        </p:nvSpPr>
        <p:spPr/>
        <p:txBody>
          <a:bodyPr/>
          <a:lstStyle/>
          <a:p>
            <a:r>
              <a:rPr lang="fr-CH" smtClean="0"/>
              <a:t>Paroisse d'Ependes</a:t>
            </a:r>
            <a:endParaRPr lang="fr-CH" dirty="0"/>
          </a:p>
        </p:txBody>
      </p:sp>
      <p:sp>
        <p:nvSpPr>
          <p:cNvPr id="6" name="Espace réservé du numéro de diapositive 5"/>
          <p:cNvSpPr>
            <a:spLocks noGrp="1"/>
          </p:cNvSpPr>
          <p:nvPr>
            <p:ph type="sldNum" sz="quarter" idx="12"/>
          </p:nvPr>
        </p:nvSpPr>
        <p:spPr/>
        <p:txBody>
          <a:bodyPr/>
          <a:lstStyle/>
          <a:p>
            <a:fld id="{DB3ED0CF-1D03-44F0-9C2D-70A5C6ADBFE1}" type="slidenum">
              <a:rPr lang="fr-CH" smtClean="0"/>
              <a:pPr/>
              <a:t>1</a:t>
            </a:fld>
            <a:endParaRPr lang="fr-CH" dirty="0"/>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4" y="1806762"/>
            <a:ext cx="9144000" cy="2114602"/>
          </a:xfrm>
          <a:prstGeom prst="rect">
            <a:avLst/>
          </a:prstGeom>
        </p:spPr>
      </p:pic>
    </p:spTree>
    <p:extLst>
      <p:ext uri="{BB962C8B-B14F-4D97-AF65-F5344CB8AC3E}">
        <p14:creationId xmlns:p14="http://schemas.microsoft.com/office/powerpoint/2010/main" val="65823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10</a:t>
            </a:fld>
            <a:endParaRPr lang="fr-CH"/>
          </a:p>
        </p:txBody>
      </p:sp>
      <p:sp>
        <p:nvSpPr>
          <p:cNvPr id="5" name="Titre 4"/>
          <p:cNvSpPr>
            <a:spLocks noGrp="1"/>
          </p:cNvSpPr>
          <p:nvPr>
            <p:ph type="title"/>
          </p:nvPr>
        </p:nvSpPr>
        <p:spPr/>
        <p:txBody>
          <a:bodyPr/>
          <a:lstStyle/>
          <a:p>
            <a:pPr marL="502920" indent="-457200"/>
            <a:r>
              <a:rPr lang="fr-FR" sz="4800" dirty="0" smtClean="0"/>
              <a:t>2 -Procès-verbal </a:t>
            </a:r>
            <a:r>
              <a:rPr lang="fr-FR" sz="4800" dirty="0"/>
              <a:t>de la dernière assemblée</a:t>
            </a:r>
          </a:p>
        </p:txBody>
      </p:sp>
      <p:sp>
        <p:nvSpPr>
          <p:cNvPr id="6" name="Espace réservé du contenu 5"/>
          <p:cNvSpPr>
            <a:spLocks noGrp="1"/>
          </p:cNvSpPr>
          <p:nvPr>
            <p:ph sz="quarter" idx="13"/>
          </p:nvPr>
        </p:nvSpPr>
        <p:spPr>
          <a:xfrm>
            <a:off x="395536" y="2204864"/>
            <a:ext cx="8280920" cy="3600400"/>
          </a:xfrm>
        </p:spPr>
        <p:txBody>
          <a:bodyPr/>
          <a:lstStyle/>
          <a:p>
            <a:r>
              <a:rPr lang="fr-CH" dirty="0" smtClean="0">
                <a:solidFill>
                  <a:schemeClr val="bg1">
                    <a:lumMod val="75000"/>
                  </a:schemeClr>
                </a:solidFill>
              </a:rPr>
              <a:t>Le procès-verbal a été mis à disposition des paroissiens</a:t>
            </a:r>
          </a:p>
          <a:p>
            <a:endParaRPr lang="fr-CH" dirty="0">
              <a:solidFill>
                <a:schemeClr val="bg1">
                  <a:lumMod val="75000"/>
                </a:schemeClr>
              </a:solidFill>
            </a:endParaRPr>
          </a:p>
          <a:p>
            <a:r>
              <a:rPr lang="fr-CH" dirty="0" smtClean="0">
                <a:solidFill>
                  <a:schemeClr val="bg1">
                    <a:lumMod val="75000"/>
                  </a:schemeClr>
                </a:solidFill>
              </a:rPr>
              <a:t>Rappel des divers</a:t>
            </a:r>
          </a:p>
          <a:p>
            <a:endParaRPr lang="fr-CH" dirty="0" smtClean="0"/>
          </a:p>
          <a:p>
            <a:r>
              <a:rPr lang="fr-CH" sz="2800" dirty="0" smtClean="0"/>
              <a:t>Questions, remarques</a:t>
            </a:r>
          </a:p>
          <a:p>
            <a:endParaRPr lang="fr-CH" dirty="0" smtClean="0"/>
          </a:p>
          <a:p>
            <a:r>
              <a:rPr lang="fr-CH" dirty="0" smtClean="0">
                <a:solidFill>
                  <a:schemeClr val="bg1">
                    <a:lumMod val="75000"/>
                  </a:schemeClr>
                </a:solidFill>
              </a:rPr>
              <a:t>Approbation du PV</a:t>
            </a:r>
            <a:endParaRPr lang="fr-CH" dirty="0">
              <a:solidFill>
                <a:schemeClr val="bg1">
                  <a:lumMod val="75000"/>
                </a:schemeClr>
              </a:solidFill>
            </a:endParaRPr>
          </a:p>
        </p:txBody>
      </p:sp>
    </p:spTree>
    <p:extLst>
      <p:ext uri="{BB962C8B-B14F-4D97-AF65-F5344CB8AC3E}">
        <p14:creationId xmlns:p14="http://schemas.microsoft.com/office/powerpoint/2010/main" val="6277158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11</a:t>
            </a:fld>
            <a:endParaRPr lang="fr-CH"/>
          </a:p>
        </p:txBody>
      </p:sp>
      <p:sp>
        <p:nvSpPr>
          <p:cNvPr id="5" name="Titre 4"/>
          <p:cNvSpPr>
            <a:spLocks noGrp="1"/>
          </p:cNvSpPr>
          <p:nvPr>
            <p:ph type="title"/>
          </p:nvPr>
        </p:nvSpPr>
        <p:spPr/>
        <p:txBody>
          <a:bodyPr/>
          <a:lstStyle/>
          <a:p>
            <a:pPr marL="502920" indent="-457200"/>
            <a:r>
              <a:rPr lang="fr-FR" sz="4800" dirty="0" smtClean="0"/>
              <a:t>2 -Procès-verbal </a:t>
            </a:r>
            <a:r>
              <a:rPr lang="fr-FR" sz="4800" dirty="0"/>
              <a:t>de la dernière assemblée</a:t>
            </a:r>
          </a:p>
        </p:txBody>
      </p:sp>
      <p:sp>
        <p:nvSpPr>
          <p:cNvPr id="6" name="Espace réservé du contenu 5"/>
          <p:cNvSpPr>
            <a:spLocks noGrp="1"/>
          </p:cNvSpPr>
          <p:nvPr>
            <p:ph sz="quarter" idx="13"/>
          </p:nvPr>
        </p:nvSpPr>
        <p:spPr>
          <a:xfrm>
            <a:off x="395536" y="2204864"/>
            <a:ext cx="8280920" cy="3600400"/>
          </a:xfrm>
        </p:spPr>
        <p:txBody>
          <a:bodyPr/>
          <a:lstStyle/>
          <a:p>
            <a:r>
              <a:rPr lang="fr-CH" dirty="0" smtClean="0">
                <a:solidFill>
                  <a:schemeClr val="bg1">
                    <a:lumMod val="75000"/>
                  </a:schemeClr>
                </a:solidFill>
              </a:rPr>
              <a:t>Le procès-verbal a été mis à disposition des paroissiens</a:t>
            </a:r>
          </a:p>
          <a:p>
            <a:endParaRPr lang="fr-CH" dirty="0">
              <a:solidFill>
                <a:schemeClr val="bg1">
                  <a:lumMod val="75000"/>
                </a:schemeClr>
              </a:solidFill>
            </a:endParaRPr>
          </a:p>
          <a:p>
            <a:r>
              <a:rPr lang="fr-CH" dirty="0" smtClean="0">
                <a:solidFill>
                  <a:schemeClr val="bg1">
                    <a:lumMod val="75000"/>
                  </a:schemeClr>
                </a:solidFill>
              </a:rPr>
              <a:t>Rappel des divers</a:t>
            </a:r>
          </a:p>
          <a:p>
            <a:endParaRPr lang="fr-CH" dirty="0" smtClean="0"/>
          </a:p>
          <a:p>
            <a:r>
              <a:rPr lang="fr-CH" dirty="0">
                <a:solidFill>
                  <a:schemeClr val="bg1">
                    <a:lumMod val="75000"/>
                  </a:schemeClr>
                </a:solidFill>
              </a:rPr>
              <a:t>Questions, remarques</a:t>
            </a:r>
          </a:p>
          <a:p>
            <a:endParaRPr lang="fr-CH" dirty="0" smtClean="0"/>
          </a:p>
          <a:p>
            <a:r>
              <a:rPr lang="fr-CH" sz="2800" dirty="0"/>
              <a:t>Approbation du PV</a:t>
            </a:r>
          </a:p>
        </p:txBody>
      </p:sp>
    </p:spTree>
    <p:extLst>
      <p:ext uri="{BB962C8B-B14F-4D97-AF65-F5344CB8AC3E}">
        <p14:creationId xmlns:p14="http://schemas.microsoft.com/office/powerpoint/2010/main" val="16500216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12</a:t>
            </a:fld>
            <a:endParaRPr lang="fr-CH"/>
          </a:p>
        </p:txBody>
      </p:sp>
      <p:sp>
        <p:nvSpPr>
          <p:cNvPr id="5" name="Titre 4"/>
          <p:cNvSpPr>
            <a:spLocks noGrp="1"/>
          </p:cNvSpPr>
          <p:nvPr>
            <p:ph type="title"/>
          </p:nvPr>
        </p:nvSpPr>
        <p:spPr/>
        <p:txBody>
          <a:bodyPr/>
          <a:lstStyle/>
          <a:p>
            <a:r>
              <a:rPr lang="fr-CH" dirty="0" smtClean="0"/>
              <a:t>3 - </a:t>
            </a:r>
            <a:r>
              <a:rPr lang="fr-FR" dirty="0"/>
              <a:t>Rapport du conseil de paroisse</a:t>
            </a:r>
            <a:br>
              <a:rPr lang="fr-FR" dirty="0"/>
            </a:br>
            <a:endParaRPr lang="fr-CH" dirty="0"/>
          </a:p>
        </p:txBody>
      </p:sp>
      <p:sp>
        <p:nvSpPr>
          <p:cNvPr id="6" name="Espace réservé du contenu 5"/>
          <p:cNvSpPr>
            <a:spLocks noGrp="1"/>
          </p:cNvSpPr>
          <p:nvPr>
            <p:ph sz="quarter" idx="13"/>
          </p:nvPr>
        </p:nvSpPr>
        <p:spPr>
          <a:xfrm>
            <a:off x="395536" y="1484784"/>
            <a:ext cx="8280920" cy="4687416"/>
          </a:xfrm>
          <a:ln>
            <a:noFill/>
          </a:ln>
        </p:spPr>
        <p:txBody>
          <a:bodyPr>
            <a:normAutofit/>
          </a:bodyPr>
          <a:lstStyle/>
          <a:p>
            <a:pPr lvl="0"/>
            <a:endParaRPr lang="fr-FR" sz="2800" dirty="0" smtClean="0"/>
          </a:p>
          <a:p>
            <a:pPr lvl="0"/>
            <a:r>
              <a:rPr lang="fr-FR" sz="2800" dirty="0" smtClean="0"/>
              <a:t>Travaux à </a:t>
            </a:r>
            <a:r>
              <a:rPr lang="fr-FR" sz="2800" dirty="0"/>
              <a:t>la </a:t>
            </a:r>
            <a:r>
              <a:rPr lang="fr-FR" sz="2800" dirty="0" smtClean="0"/>
              <a:t>cure</a:t>
            </a:r>
          </a:p>
          <a:p>
            <a:pPr lvl="0"/>
            <a:r>
              <a:rPr lang="fr-CH" sz="2800" dirty="0" smtClean="0"/>
              <a:t>Aménagement du chœur de l’église</a:t>
            </a:r>
          </a:p>
          <a:p>
            <a:pPr lvl="0"/>
            <a:r>
              <a:rPr lang="fr-CH" sz="2800" dirty="0" smtClean="0"/>
              <a:t>Aménagement de la rampe</a:t>
            </a:r>
            <a:endParaRPr lang="fr-CH" sz="2800" dirty="0"/>
          </a:p>
          <a:p>
            <a:pPr lvl="0"/>
            <a:r>
              <a:rPr lang="fr-CH" sz="2800" dirty="0" smtClean="0"/>
              <a:t>Relations avec la commune</a:t>
            </a:r>
          </a:p>
          <a:p>
            <a:pPr lvl="0"/>
            <a:r>
              <a:rPr lang="fr-CH" sz="2800" dirty="0" smtClean="0"/>
              <a:t>Réflexions au sein de l’UP</a:t>
            </a:r>
          </a:p>
          <a:p>
            <a:pPr lvl="0"/>
            <a:r>
              <a:rPr lang="fr-CH" sz="2800" dirty="0" smtClean="0"/>
              <a:t>Animation de la fête patronale </a:t>
            </a:r>
            <a:endParaRPr lang="fr-CH" sz="2800" dirty="0"/>
          </a:p>
          <a:p>
            <a:pPr lvl="0"/>
            <a:r>
              <a:rPr lang="fr-FR" sz="2800" dirty="0"/>
              <a:t>Sorties d'Église </a:t>
            </a:r>
            <a:endParaRPr lang="fr-CH" sz="2800" dirty="0"/>
          </a:p>
        </p:txBody>
      </p:sp>
    </p:spTree>
    <p:extLst>
      <p:ext uri="{BB962C8B-B14F-4D97-AF65-F5344CB8AC3E}">
        <p14:creationId xmlns:p14="http://schemas.microsoft.com/office/powerpoint/2010/main" val="415292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999"/>
                                          </p:stCondLst>
                                        </p:cTn>
                                        <p:tgtEl>
                                          <p:spTgt spid="6">
                                            <p:txEl>
                                              <p:pRg st="1" end="1"/>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999"/>
                                          </p:stCondLst>
                                        </p:cTn>
                                        <p:tgtEl>
                                          <p:spTgt spid="6">
                                            <p:txEl>
                                              <p:pRg st="2" end="2"/>
                                            </p:txEl>
                                          </p:spTgt>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999"/>
                                          </p:stCondLst>
                                        </p:cTn>
                                        <p:tgtEl>
                                          <p:spTgt spid="6">
                                            <p:txEl>
                                              <p:pRg st="3" end="3"/>
                                            </p:txEl>
                                          </p:spTgt>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0"/>
                                  </p:stCondLst>
                                  <p:childTnLst>
                                    <p:set>
                                      <p:cBhvr>
                                        <p:cTn id="15" dur="1" fill="hold">
                                          <p:stCondLst>
                                            <p:cond delay="999"/>
                                          </p:stCondLst>
                                        </p:cTn>
                                        <p:tgtEl>
                                          <p:spTgt spid="6">
                                            <p:txEl>
                                              <p:pRg st="4" end="4"/>
                                            </p:txEl>
                                          </p:spTgt>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0"/>
                                  </p:stCondLst>
                                  <p:childTnLst>
                                    <p:set>
                                      <p:cBhvr>
                                        <p:cTn id="18" dur="1" fill="hold">
                                          <p:stCondLst>
                                            <p:cond delay="999"/>
                                          </p:stCondLst>
                                        </p:cTn>
                                        <p:tgtEl>
                                          <p:spTgt spid="6">
                                            <p:txEl>
                                              <p:pRg st="5" end="5"/>
                                            </p:txEl>
                                          </p:spTgt>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0"/>
                                  </p:stCondLst>
                                  <p:childTnLst>
                                    <p:set>
                                      <p:cBhvr>
                                        <p:cTn id="21" dur="1" fill="hold">
                                          <p:stCondLst>
                                            <p:cond delay="999"/>
                                          </p:stCondLst>
                                        </p:cTn>
                                        <p:tgtEl>
                                          <p:spTgt spid="6">
                                            <p:txEl>
                                              <p:pRg st="6" end="6"/>
                                            </p:txEl>
                                          </p:spTgt>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nodeType="afterEffect">
                                  <p:stCondLst>
                                    <p:cond delay="0"/>
                                  </p:stCondLst>
                                  <p:childTnLst>
                                    <p:set>
                                      <p:cBhvr>
                                        <p:cTn id="24" dur="1" fill="hold">
                                          <p:stCondLst>
                                            <p:cond delay="999"/>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6161856" y="6172200"/>
            <a:ext cx="2514600" cy="365125"/>
          </a:xfrm>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13</a:t>
            </a:fld>
            <a:endParaRPr lang="fr-CH"/>
          </a:p>
        </p:txBody>
      </p:sp>
      <p:sp>
        <p:nvSpPr>
          <p:cNvPr id="5" name="Titre 4"/>
          <p:cNvSpPr>
            <a:spLocks noGrp="1"/>
          </p:cNvSpPr>
          <p:nvPr>
            <p:ph type="title"/>
          </p:nvPr>
        </p:nvSpPr>
        <p:spPr/>
        <p:txBody>
          <a:bodyPr/>
          <a:lstStyle/>
          <a:p>
            <a:r>
              <a:rPr lang="fr-CH" dirty="0" smtClean="0"/>
              <a:t>3 - </a:t>
            </a:r>
            <a:r>
              <a:rPr lang="fr-FR" dirty="0"/>
              <a:t>Rapport du conseil de paroisse</a:t>
            </a:r>
            <a:br>
              <a:rPr lang="fr-FR" dirty="0"/>
            </a:br>
            <a:endParaRPr lang="fr-CH" dirty="0"/>
          </a:p>
        </p:txBody>
      </p:sp>
      <p:sp>
        <p:nvSpPr>
          <p:cNvPr id="6" name="Espace réservé du contenu 5"/>
          <p:cNvSpPr>
            <a:spLocks noGrp="1"/>
          </p:cNvSpPr>
          <p:nvPr>
            <p:ph sz="quarter" idx="13"/>
          </p:nvPr>
        </p:nvSpPr>
        <p:spPr>
          <a:xfrm>
            <a:off x="476609" y="1667346"/>
            <a:ext cx="8280920" cy="4687416"/>
          </a:xfrm>
          <a:ln>
            <a:noFill/>
          </a:ln>
        </p:spPr>
        <p:txBody>
          <a:bodyPr>
            <a:normAutofit/>
          </a:bodyPr>
          <a:lstStyle/>
          <a:p>
            <a:pPr marL="45720" lvl="0" indent="0">
              <a:buNone/>
            </a:pPr>
            <a:r>
              <a:rPr lang="fr-FR" sz="3200" b="1" dirty="0" smtClean="0"/>
              <a:t>Avancement </a:t>
            </a:r>
            <a:r>
              <a:rPr lang="fr-FR" sz="3200" b="1" dirty="0"/>
              <a:t>des travaux à la cure</a:t>
            </a:r>
          </a:p>
          <a:p>
            <a:pPr marL="914400" lvl="3" indent="0">
              <a:buNone/>
            </a:pPr>
            <a:endParaRPr lang="fr-CH" sz="2200" dirty="0"/>
          </a:p>
        </p:txBody>
      </p:sp>
      <p:pic>
        <p:nvPicPr>
          <p:cNvPr id="7" name="Espace réservé du contenu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772816"/>
            <a:ext cx="7345509" cy="5509132"/>
          </a:xfrm>
          <a:prstGeom prst="rect">
            <a:avLst/>
          </a:prstGeom>
        </p:spPr>
      </p:pic>
    </p:spTree>
    <p:extLst>
      <p:ext uri="{BB962C8B-B14F-4D97-AF65-F5344CB8AC3E}">
        <p14:creationId xmlns:p14="http://schemas.microsoft.com/office/powerpoint/2010/main" val="38431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6161856" y="6172200"/>
            <a:ext cx="2514600" cy="365125"/>
          </a:xfrm>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14</a:t>
            </a:fld>
            <a:endParaRPr lang="fr-CH"/>
          </a:p>
        </p:txBody>
      </p:sp>
      <p:sp>
        <p:nvSpPr>
          <p:cNvPr id="5" name="Titre 4"/>
          <p:cNvSpPr>
            <a:spLocks noGrp="1"/>
          </p:cNvSpPr>
          <p:nvPr>
            <p:ph type="title"/>
          </p:nvPr>
        </p:nvSpPr>
        <p:spPr/>
        <p:txBody>
          <a:bodyPr/>
          <a:lstStyle/>
          <a:p>
            <a:r>
              <a:rPr lang="fr-CH" dirty="0" smtClean="0"/>
              <a:t>3 - </a:t>
            </a:r>
            <a:r>
              <a:rPr lang="fr-FR" dirty="0"/>
              <a:t>Rapport du conseil de paroisse</a:t>
            </a:r>
            <a:br>
              <a:rPr lang="fr-FR" dirty="0"/>
            </a:br>
            <a:endParaRPr lang="fr-CH" dirty="0"/>
          </a:p>
        </p:txBody>
      </p:sp>
      <p:sp>
        <p:nvSpPr>
          <p:cNvPr id="6" name="Espace réservé du contenu 5"/>
          <p:cNvSpPr>
            <a:spLocks noGrp="1"/>
          </p:cNvSpPr>
          <p:nvPr>
            <p:ph sz="quarter" idx="13"/>
          </p:nvPr>
        </p:nvSpPr>
        <p:spPr>
          <a:xfrm>
            <a:off x="476609" y="1667346"/>
            <a:ext cx="8280920" cy="4687416"/>
          </a:xfrm>
          <a:ln>
            <a:noFill/>
          </a:ln>
        </p:spPr>
        <p:txBody>
          <a:bodyPr>
            <a:normAutofit/>
          </a:bodyPr>
          <a:lstStyle/>
          <a:p>
            <a:pPr marL="45720" lvl="0" indent="0">
              <a:buNone/>
            </a:pPr>
            <a:r>
              <a:rPr lang="fr-FR" sz="3200" b="1" dirty="0" smtClean="0"/>
              <a:t>Avancement </a:t>
            </a:r>
            <a:r>
              <a:rPr lang="fr-FR" sz="3200" b="1" dirty="0"/>
              <a:t>des travaux à la cure</a:t>
            </a:r>
          </a:p>
          <a:p>
            <a:pPr marL="914400" lvl="3" indent="0">
              <a:buNone/>
            </a:pPr>
            <a:endParaRPr lang="fr-CH" sz="2200"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336489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6161856" y="6172200"/>
            <a:ext cx="2514600" cy="365125"/>
          </a:xfrm>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15</a:t>
            </a:fld>
            <a:endParaRPr lang="fr-CH"/>
          </a:p>
        </p:txBody>
      </p:sp>
      <p:sp>
        <p:nvSpPr>
          <p:cNvPr id="5" name="Titre 4"/>
          <p:cNvSpPr>
            <a:spLocks noGrp="1"/>
          </p:cNvSpPr>
          <p:nvPr>
            <p:ph type="title"/>
          </p:nvPr>
        </p:nvSpPr>
        <p:spPr/>
        <p:txBody>
          <a:bodyPr/>
          <a:lstStyle/>
          <a:p>
            <a:r>
              <a:rPr lang="fr-CH" dirty="0" smtClean="0"/>
              <a:t>3 - </a:t>
            </a:r>
            <a:r>
              <a:rPr lang="fr-FR" dirty="0"/>
              <a:t>Rapport du conseil de paroisse</a:t>
            </a:r>
            <a:br>
              <a:rPr lang="fr-FR" dirty="0"/>
            </a:br>
            <a:endParaRPr lang="fr-CH" dirty="0"/>
          </a:p>
        </p:txBody>
      </p:sp>
      <p:sp>
        <p:nvSpPr>
          <p:cNvPr id="6" name="Espace réservé du contenu 5"/>
          <p:cNvSpPr>
            <a:spLocks noGrp="1"/>
          </p:cNvSpPr>
          <p:nvPr>
            <p:ph sz="quarter" idx="13"/>
          </p:nvPr>
        </p:nvSpPr>
        <p:spPr>
          <a:xfrm>
            <a:off x="476609" y="1667346"/>
            <a:ext cx="8280920" cy="4687416"/>
          </a:xfrm>
          <a:ln>
            <a:noFill/>
          </a:ln>
        </p:spPr>
        <p:txBody>
          <a:bodyPr>
            <a:normAutofit/>
          </a:bodyPr>
          <a:lstStyle/>
          <a:p>
            <a:pPr marL="45720" lvl="0" indent="0">
              <a:buNone/>
            </a:pPr>
            <a:r>
              <a:rPr lang="fr-FR" sz="3200" b="1" dirty="0" smtClean="0"/>
              <a:t>Travaux </a:t>
            </a:r>
            <a:r>
              <a:rPr lang="fr-FR" sz="3200" b="1" dirty="0"/>
              <a:t>à la cure</a:t>
            </a:r>
          </a:p>
          <a:p>
            <a:pPr lvl="0"/>
            <a:r>
              <a:rPr lang="fr-FR" sz="2800" dirty="0" smtClean="0"/>
              <a:t>L’an dernier nous vous informions que, lors de l’analyse de détail nous avions décidé des améliorations supplémentaires: installation de stores électriques et changement des chéneaux.</a:t>
            </a:r>
          </a:p>
          <a:p>
            <a:pPr lvl="0"/>
            <a:r>
              <a:rPr lang="fr-FR" sz="2800" dirty="0" smtClean="0"/>
              <a:t>Au final 90’000.- au lieu de 80’000.- </a:t>
            </a:r>
          </a:p>
          <a:p>
            <a:pPr lvl="3"/>
            <a:endParaRPr lang="fr-CH" sz="2200" dirty="0"/>
          </a:p>
        </p:txBody>
      </p:sp>
    </p:spTree>
    <p:extLst>
      <p:ext uri="{BB962C8B-B14F-4D97-AF65-F5344CB8AC3E}">
        <p14:creationId xmlns:p14="http://schemas.microsoft.com/office/powerpoint/2010/main" val="176637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6161856" y="6172200"/>
            <a:ext cx="2514600" cy="365125"/>
          </a:xfrm>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16</a:t>
            </a:fld>
            <a:endParaRPr lang="fr-CH"/>
          </a:p>
        </p:txBody>
      </p:sp>
      <p:sp>
        <p:nvSpPr>
          <p:cNvPr id="5" name="Titre 4"/>
          <p:cNvSpPr>
            <a:spLocks noGrp="1"/>
          </p:cNvSpPr>
          <p:nvPr>
            <p:ph type="title"/>
          </p:nvPr>
        </p:nvSpPr>
        <p:spPr/>
        <p:txBody>
          <a:bodyPr/>
          <a:lstStyle/>
          <a:p>
            <a:r>
              <a:rPr lang="fr-CH" dirty="0" smtClean="0"/>
              <a:t>3 - </a:t>
            </a:r>
            <a:r>
              <a:rPr lang="fr-FR" dirty="0"/>
              <a:t>Rapport du conseil de paroisse</a:t>
            </a:r>
            <a:br>
              <a:rPr lang="fr-FR" dirty="0"/>
            </a:br>
            <a:endParaRPr lang="fr-CH" dirty="0"/>
          </a:p>
        </p:txBody>
      </p:sp>
      <p:sp>
        <p:nvSpPr>
          <p:cNvPr id="6" name="Espace réservé du contenu 5"/>
          <p:cNvSpPr>
            <a:spLocks noGrp="1"/>
          </p:cNvSpPr>
          <p:nvPr>
            <p:ph sz="quarter" idx="13"/>
          </p:nvPr>
        </p:nvSpPr>
        <p:spPr>
          <a:xfrm>
            <a:off x="476609" y="1667346"/>
            <a:ext cx="8280920" cy="4687416"/>
          </a:xfrm>
          <a:ln>
            <a:noFill/>
          </a:ln>
        </p:spPr>
        <p:txBody>
          <a:bodyPr>
            <a:normAutofit/>
          </a:bodyPr>
          <a:lstStyle/>
          <a:p>
            <a:pPr marL="45720" lvl="0" indent="0">
              <a:buNone/>
            </a:pPr>
            <a:r>
              <a:rPr lang="fr-FR" sz="3200" b="1" dirty="0" smtClean="0"/>
              <a:t>Travaux </a:t>
            </a:r>
            <a:r>
              <a:rPr lang="fr-FR" sz="3200" b="1" dirty="0"/>
              <a:t>à la cure</a:t>
            </a:r>
          </a:p>
          <a:p>
            <a:pPr lvl="0"/>
            <a:r>
              <a:rPr lang="fr-FR" sz="2800" dirty="0" smtClean="0"/>
              <a:t>Lors de la réalisation des travaux nous avons eu une mauvaise surprise:</a:t>
            </a:r>
          </a:p>
          <a:p>
            <a:pPr lvl="0"/>
            <a:r>
              <a:rPr lang="fr-FR" sz="2800" dirty="0" smtClean="0"/>
              <a:t>Les têtes de poutres de la lucarne étaient aux ¾ pourries si bien qu’il a fallu les changer.</a:t>
            </a:r>
          </a:p>
          <a:p>
            <a:pPr lvl="0"/>
            <a:r>
              <a:rPr lang="fr-FR" sz="2800" dirty="0" smtClean="0"/>
              <a:t>Et par voie de conséquence l’entier de la lucarne.</a:t>
            </a:r>
          </a:p>
          <a:p>
            <a:pPr lvl="3"/>
            <a:endParaRPr lang="fr-CH" sz="2200" dirty="0"/>
          </a:p>
        </p:txBody>
      </p:sp>
    </p:spTree>
    <p:extLst>
      <p:ext uri="{BB962C8B-B14F-4D97-AF65-F5344CB8AC3E}">
        <p14:creationId xmlns:p14="http://schemas.microsoft.com/office/powerpoint/2010/main" val="253153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17</a:t>
            </a:fld>
            <a:endParaRPr lang="fr-CH"/>
          </a:p>
        </p:txBody>
      </p:sp>
      <p:sp>
        <p:nvSpPr>
          <p:cNvPr id="5" name="Titre 4"/>
          <p:cNvSpPr>
            <a:spLocks noGrp="1"/>
          </p:cNvSpPr>
          <p:nvPr>
            <p:ph type="title"/>
          </p:nvPr>
        </p:nvSpPr>
        <p:spPr/>
        <p:txBody>
          <a:bodyPr/>
          <a:lstStyle/>
          <a:p>
            <a:endParaRPr lang="fr-CH"/>
          </a:p>
        </p:txBody>
      </p:sp>
      <p:pic>
        <p:nvPicPr>
          <p:cNvPr id="7" name="Espace réservé du contenu 6"/>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1888"/>
            <a:ext cx="9370013" cy="7027511"/>
          </a:xfrm>
        </p:spPr>
      </p:pic>
    </p:spTree>
    <p:extLst>
      <p:ext uri="{BB962C8B-B14F-4D97-AF65-F5344CB8AC3E}">
        <p14:creationId xmlns:p14="http://schemas.microsoft.com/office/powerpoint/2010/main" val="21336311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6161856" y="6172200"/>
            <a:ext cx="2514600" cy="365125"/>
          </a:xfrm>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18</a:t>
            </a:fld>
            <a:endParaRPr lang="fr-CH"/>
          </a:p>
        </p:txBody>
      </p:sp>
      <p:sp>
        <p:nvSpPr>
          <p:cNvPr id="5" name="Titre 4"/>
          <p:cNvSpPr>
            <a:spLocks noGrp="1"/>
          </p:cNvSpPr>
          <p:nvPr>
            <p:ph type="title"/>
          </p:nvPr>
        </p:nvSpPr>
        <p:spPr/>
        <p:txBody>
          <a:bodyPr/>
          <a:lstStyle/>
          <a:p>
            <a:r>
              <a:rPr lang="fr-CH" dirty="0" smtClean="0"/>
              <a:t>3 - </a:t>
            </a:r>
            <a:r>
              <a:rPr lang="fr-FR" dirty="0"/>
              <a:t>Rapport du conseil de paroisse</a:t>
            </a:r>
            <a:br>
              <a:rPr lang="fr-FR" dirty="0"/>
            </a:br>
            <a:endParaRPr lang="fr-CH" dirty="0"/>
          </a:p>
        </p:txBody>
      </p:sp>
      <p:sp>
        <p:nvSpPr>
          <p:cNvPr id="6" name="Espace réservé du contenu 5"/>
          <p:cNvSpPr>
            <a:spLocks noGrp="1"/>
          </p:cNvSpPr>
          <p:nvPr>
            <p:ph sz="quarter" idx="13"/>
          </p:nvPr>
        </p:nvSpPr>
        <p:spPr>
          <a:xfrm>
            <a:off x="476609" y="1667346"/>
            <a:ext cx="8280920" cy="4687416"/>
          </a:xfrm>
          <a:ln>
            <a:noFill/>
          </a:ln>
        </p:spPr>
        <p:txBody>
          <a:bodyPr>
            <a:normAutofit fontScale="92500" lnSpcReduction="10000"/>
          </a:bodyPr>
          <a:lstStyle/>
          <a:p>
            <a:pPr marL="45720" lvl="0" indent="0">
              <a:buNone/>
            </a:pPr>
            <a:r>
              <a:rPr lang="fr-FR" sz="3200" b="1" dirty="0" smtClean="0"/>
              <a:t>Travaux </a:t>
            </a:r>
            <a:r>
              <a:rPr lang="fr-FR" sz="3200" b="1" dirty="0"/>
              <a:t>à la cure</a:t>
            </a:r>
          </a:p>
          <a:p>
            <a:pPr lvl="0"/>
            <a:r>
              <a:rPr lang="fr-FR" sz="2800" dirty="0" smtClean="0"/>
              <a:t>Lors de la réalisation des travaux nous avons eu une mauvaise surprise:</a:t>
            </a:r>
          </a:p>
          <a:p>
            <a:pPr lvl="0"/>
            <a:r>
              <a:rPr lang="fr-FR" sz="2800" dirty="0" smtClean="0"/>
              <a:t>Les têtes de poutres de la lucarne étaient aux ¾ pourries si bien qu’il a fallu les changer.</a:t>
            </a:r>
          </a:p>
          <a:p>
            <a:pPr lvl="0"/>
            <a:r>
              <a:rPr lang="fr-FR" sz="2800" dirty="0" smtClean="0"/>
              <a:t>Et par voie de conséquence l’entier de la lucarne.</a:t>
            </a:r>
          </a:p>
          <a:p>
            <a:pPr lvl="0"/>
            <a:r>
              <a:rPr lang="fr-FR" sz="2800" dirty="0" smtClean="0"/>
              <a:t>Ceci a entraîné un surplus d’environ 15 à 16’000.-</a:t>
            </a:r>
          </a:p>
          <a:p>
            <a:pPr lvl="0"/>
            <a:r>
              <a:rPr lang="fr-FR" sz="2800" dirty="0" smtClean="0"/>
              <a:t>Mais ce ne sera plus à faire lorsque nous referons le toit, ce qui devra sans doute être fait dans les 20 prochaines années</a:t>
            </a:r>
          </a:p>
          <a:p>
            <a:pPr lvl="3"/>
            <a:endParaRPr lang="fr-CH" sz="2200" dirty="0"/>
          </a:p>
        </p:txBody>
      </p:sp>
    </p:spTree>
    <p:extLst>
      <p:ext uri="{BB962C8B-B14F-4D97-AF65-F5344CB8AC3E}">
        <p14:creationId xmlns:p14="http://schemas.microsoft.com/office/powerpoint/2010/main" val="30483018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19</a:t>
            </a:fld>
            <a:endParaRPr lang="fr-CH"/>
          </a:p>
        </p:txBody>
      </p:sp>
      <p:sp>
        <p:nvSpPr>
          <p:cNvPr id="5" name="Titre 4"/>
          <p:cNvSpPr>
            <a:spLocks noGrp="1"/>
          </p:cNvSpPr>
          <p:nvPr>
            <p:ph type="title"/>
          </p:nvPr>
        </p:nvSpPr>
        <p:spPr/>
        <p:txBody>
          <a:bodyPr/>
          <a:lstStyle/>
          <a:p>
            <a:r>
              <a:rPr lang="fr-CH" dirty="0" smtClean="0"/>
              <a:t>3 - </a:t>
            </a:r>
            <a:r>
              <a:rPr lang="fr-FR" dirty="0"/>
              <a:t>Rapport du conseil de paroisse</a:t>
            </a:r>
            <a:br>
              <a:rPr lang="fr-FR" dirty="0"/>
            </a:br>
            <a:endParaRPr lang="fr-CH" dirty="0"/>
          </a:p>
        </p:txBody>
      </p:sp>
      <p:sp>
        <p:nvSpPr>
          <p:cNvPr id="6" name="Espace réservé du contenu 5"/>
          <p:cNvSpPr>
            <a:spLocks noGrp="1"/>
          </p:cNvSpPr>
          <p:nvPr>
            <p:ph sz="quarter" idx="13"/>
          </p:nvPr>
        </p:nvSpPr>
        <p:spPr>
          <a:xfrm>
            <a:off x="395536" y="1667346"/>
            <a:ext cx="5904656" cy="4687416"/>
          </a:xfrm>
          <a:ln>
            <a:noFill/>
          </a:ln>
        </p:spPr>
        <p:txBody>
          <a:bodyPr>
            <a:normAutofit/>
          </a:bodyPr>
          <a:lstStyle/>
          <a:p>
            <a:pPr marL="45720" lvl="0" indent="0">
              <a:buNone/>
            </a:pPr>
            <a:r>
              <a:rPr lang="fr-CH" sz="3200" b="1" dirty="0" smtClean="0"/>
              <a:t>Aménagement </a:t>
            </a:r>
            <a:r>
              <a:rPr lang="fr-CH" sz="3200" b="1" dirty="0"/>
              <a:t>du chœur de l’église</a:t>
            </a:r>
            <a:endParaRPr lang="fr-FR" sz="3200" b="1" dirty="0" smtClean="0"/>
          </a:p>
          <a:p>
            <a:pPr marL="45720" lvl="0" indent="0">
              <a:buNone/>
            </a:pPr>
            <a:r>
              <a:rPr lang="fr-FR" sz="2800" dirty="0" smtClean="0"/>
              <a:t>A plusieurs reprises on nous a transmis le souhait de changer l’ambon.</a:t>
            </a:r>
          </a:p>
          <a:p>
            <a:pPr marL="45720" lvl="0" indent="0">
              <a:buNone/>
            </a:pPr>
            <a:endParaRPr lang="fr-CH" sz="3200" b="1" dirty="0"/>
          </a:p>
        </p:txBody>
      </p:sp>
      <p:pic>
        <p:nvPicPr>
          <p:cNvPr id="7" name="Image 6"/>
          <p:cNvPicPr>
            <a:picLocks noChangeAspect="1"/>
          </p:cNvPicPr>
          <p:nvPr/>
        </p:nvPicPr>
        <p:blipFill>
          <a:blip r:embed="rId2"/>
          <a:stretch>
            <a:fillRect/>
          </a:stretch>
        </p:blipFill>
        <p:spPr>
          <a:xfrm>
            <a:off x="6181560" y="1772816"/>
            <a:ext cx="2505240" cy="4293096"/>
          </a:xfrm>
          <a:prstGeom prst="rect">
            <a:avLst/>
          </a:prstGeom>
        </p:spPr>
      </p:pic>
    </p:spTree>
    <p:extLst>
      <p:ext uri="{BB962C8B-B14F-4D97-AF65-F5344CB8AC3E}">
        <p14:creationId xmlns:p14="http://schemas.microsoft.com/office/powerpoint/2010/main" val="1276538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dirty="0"/>
              <a:t>Assemblée du 27 mars 2019</a:t>
            </a:r>
            <a:endParaRPr lang="fr-CH" dirty="0"/>
          </a:p>
        </p:txBody>
      </p:sp>
      <p:sp>
        <p:nvSpPr>
          <p:cNvPr id="3" name="Espace réservé du pied de page 2"/>
          <p:cNvSpPr>
            <a:spLocks noGrp="1"/>
          </p:cNvSpPr>
          <p:nvPr>
            <p:ph type="ftr" sz="quarter" idx="11"/>
          </p:nvPr>
        </p:nvSpPr>
        <p:spPr/>
        <p:txBody>
          <a:bodyPr/>
          <a:lstStyle/>
          <a:p>
            <a:r>
              <a:rPr lang="fr-CH" dirty="0"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2</a:t>
            </a:fld>
            <a:endParaRPr lang="fr-CH"/>
          </a:p>
        </p:txBody>
      </p:sp>
      <p:sp>
        <p:nvSpPr>
          <p:cNvPr id="5" name="Titre 4"/>
          <p:cNvSpPr>
            <a:spLocks noGrp="1"/>
          </p:cNvSpPr>
          <p:nvPr>
            <p:ph type="title"/>
          </p:nvPr>
        </p:nvSpPr>
        <p:spPr/>
        <p:txBody>
          <a:bodyPr/>
          <a:lstStyle/>
          <a:p>
            <a:pPr marL="502920" indent="-457200"/>
            <a:r>
              <a:rPr lang="fr-FR" dirty="0" smtClean="0"/>
              <a:t>1 -Accueil</a:t>
            </a:r>
            <a:r>
              <a:rPr lang="fr-FR" dirty="0"/>
              <a:t>, ouverture et constitution de l’assemblée</a:t>
            </a:r>
          </a:p>
        </p:txBody>
      </p:sp>
      <p:sp>
        <p:nvSpPr>
          <p:cNvPr id="6" name="Espace réservé du contenu 5"/>
          <p:cNvSpPr>
            <a:spLocks noGrp="1"/>
          </p:cNvSpPr>
          <p:nvPr>
            <p:ph sz="quarter" idx="13"/>
          </p:nvPr>
        </p:nvSpPr>
        <p:spPr>
          <a:xfrm>
            <a:off x="405880" y="2348880"/>
            <a:ext cx="8280920" cy="3528392"/>
          </a:xfrm>
        </p:spPr>
        <p:txBody>
          <a:bodyPr>
            <a:noAutofit/>
          </a:bodyPr>
          <a:lstStyle/>
          <a:p>
            <a:r>
              <a:rPr lang="fr-CH" sz="2800" dirty="0"/>
              <a:t>Accueil </a:t>
            </a:r>
            <a:r>
              <a:rPr lang="fr-CH" sz="2800" dirty="0" smtClean="0"/>
              <a:t>et salutations par </a:t>
            </a:r>
            <a:r>
              <a:rPr lang="fr-CH" sz="2800" dirty="0"/>
              <a:t>le Président </a:t>
            </a:r>
            <a:endParaRPr lang="fr-CH" sz="2800" dirty="0" smtClean="0"/>
          </a:p>
          <a:p>
            <a:r>
              <a:rPr lang="fr-CH" sz="2800" dirty="0" smtClean="0"/>
              <a:t>Moment </a:t>
            </a:r>
            <a:r>
              <a:rPr lang="fr-CH" sz="2800" dirty="0"/>
              <a:t>de silence en pensant aux paroissiennes et paroissiens qui nous ont quittés durant l'année </a:t>
            </a:r>
            <a:r>
              <a:rPr lang="fr-CH" sz="2800" dirty="0" smtClean="0"/>
              <a:t>écoulée ou qui ne peuvent se joindre à nous.</a:t>
            </a:r>
          </a:p>
          <a:p>
            <a:r>
              <a:rPr lang="fr-CH" sz="2800" dirty="0" smtClean="0"/>
              <a:t>Prière </a:t>
            </a:r>
            <a:r>
              <a:rPr lang="fr-CH" sz="2800" dirty="0"/>
              <a:t>faite par le prêtre </a:t>
            </a:r>
            <a:endParaRPr lang="fr-CH" sz="2800" dirty="0" smtClean="0"/>
          </a:p>
          <a:p>
            <a:r>
              <a:rPr lang="fr-CH" sz="2800" dirty="0" smtClean="0"/>
              <a:t>Excusés</a:t>
            </a:r>
            <a:endParaRPr lang="fr-CH" sz="2800" dirty="0"/>
          </a:p>
          <a:p>
            <a:r>
              <a:rPr lang="fr-CH" sz="2800" dirty="0" smtClean="0"/>
              <a:t>Acceptation de l’ordre du jour</a:t>
            </a:r>
          </a:p>
        </p:txBody>
      </p:sp>
    </p:spTree>
    <p:extLst>
      <p:ext uri="{BB962C8B-B14F-4D97-AF65-F5344CB8AC3E}">
        <p14:creationId xmlns:p14="http://schemas.microsoft.com/office/powerpoint/2010/main" val="182190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20</a:t>
            </a:fld>
            <a:endParaRPr lang="fr-CH"/>
          </a:p>
        </p:txBody>
      </p:sp>
      <p:sp>
        <p:nvSpPr>
          <p:cNvPr id="5" name="Titre 4"/>
          <p:cNvSpPr>
            <a:spLocks noGrp="1"/>
          </p:cNvSpPr>
          <p:nvPr>
            <p:ph type="title"/>
          </p:nvPr>
        </p:nvSpPr>
        <p:spPr/>
        <p:txBody>
          <a:bodyPr/>
          <a:lstStyle/>
          <a:p>
            <a:r>
              <a:rPr lang="fr-CH" dirty="0" smtClean="0"/>
              <a:t>3 - </a:t>
            </a:r>
            <a:r>
              <a:rPr lang="fr-FR" dirty="0"/>
              <a:t>Rapport du conseil de paroisse</a:t>
            </a:r>
            <a:br>
              <a:rPr lang="fr-FR" dirty="0"/>
            </a:br>
            <a:endParaRPr lang="fr-CH" dirty="0"/>
          </a:p>
        </p:txBody>
      </p:sp>
      <p:sp>
        <p:nvSpPr>
          <p:cNvPr id="6" name="Espace réservé du contenu 5"/>
          <p:cNvSpPr>
            <a:spLocks noGrp="1"/>
          </p:cNvSpPr>
          <p:nvPr>
            <p:ph sz="quarter" idx="13"/>
          </p:nvPr>
        </p:nvSpPr>
        <p:spPr>
          <a:xfrm>
            <a:off x="395536" y="1667346"/>
            <a:ext cx="5904656" cy="4687416"/>
          </a:xfrm>
          <a:ln>
            <a:noFill/>
          </a:ln>
        </p:spPr>
        <p:txBody>
          <a:bodyPr>
            <a:normAutofit/>
          </a:bodyPr>
          <a:lstStyle/>
          <a:p>
            <a:pPr marL="45720" lvl="0" indent="0">
              <a:buNone/>
            </a:pPr>
            <a:r>
              <a:rPr lang="fr-CH" sz="3200" b="1" dirty="0" smtClean="0"/>
              <a:t>Aménagement </a:t>
            </a:r>
            <a:r>
              <a:rPr lang="fr-CH" sz="3200" b="1" dirty="0"/>
              <a:t>du chœur de l’église</a:t>
            </a:r>
            <a:endParaRPr lang="fr-FR" sz="3200" b="1" dirty="0" smtClean="0"/>
          </a:p>
          <a:p>
            <a:pPr marL="45720" lvl="0" indent="0">
              <a:buNone/>
            </a:pPr>
            <a:r>
              <a:rPr lang="fr-FR" sz="2800" dirty="0" smtClean="0"/>
              <a:t>A plusieurs reprises on nous a transmis le souhait de changer l’ambon.</a:t>
            </a:r>
          </a:p>
          <a:p>
            <a:pPr marL="45720" lvl="0" indent="0">
              <a:buNone/>
            </a:pPr>
            <a:r>
              <a:rPr lang="fr-FR" sz="2800" dirty="0" smtClean="0"/>
              <a:t>Après de nombreuses recherches infructueuses dans les éléments qui existaient le conseil de      paroisse a conçu cet ambon.</a:t>
            </a:r>
          </a:p>
          <a:p>
            <a:pPr marL="45720" lvl="0" indent="0">
              <a:buNone/>
            </a:pPr>
            <a:endParaRPr lang="fr-CH" sz="3200" b="1" dirty="0"/>
          </a:p>
        </p:txBody>
      </p:sp>
      <p:pic>
        <p:nvPicPr>
          <p:cNvPr id="9" name="Image 8"/>
          <p:cNvPicPr>
            <a:picLocks noChangeAspect="1"/>
          </p:cNvPicPr>
          <p:nvPr/>
        </p:nvPicPr>
        <p:blipFill>
          <a:blip r:embed="rId2"/>
          <a:stretch>
            <a:fillRect/>
          </a:stretch>
        </p:blipFill>
        <p:spPr>
          <a:xfrm>
            <a:off x="6344968" y="1829496"/>
            <a:ext cx="2259480" cy="4403513"/>
          </a:xfrm>
          <a:prstGeom prst="rect">
            <a:avLst/>
          </a:prstGeom>
        </p:spPr>
      </p:pic>
    </p:spTree>
    <p:extLst>
      <p:ext uri="{BB962C8B-B14F-4D97-AF65-F5344CB8AC3E}">
        <p14:creationId xmlns:p14="http://schemas.microsoft.com/office/powerpoint/2010/main" val="333806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4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21</a:t>
            </a:fld>
            <a:endParaRPr lang="fr-CH"/>
          </a:p>
        </p:txBody>
      </p:sp>
      <p:sp>
        <p:nvSpPr>
          <p:cNvPr id="5" name="Titre 4"/>
          <p:cNvSpPr>
            <a:spLocks noGrp="1"/>
          </p:cNvSpPr>
          <p:nvPr>
            <p:ph type="title"/>
          </p:nvPr>
        </p:nvSpPr>
        <p:spPr/>
        <p:txBody>
          <a:bodyPr/>
          <a:lstStyle/>
          <a:p>
            <a:endParaRPr lang="fr-CH"/>
          </a:p>
        </p:txBody>
      </p:sp>
      <p:pic>
        <p:nvPicPr>
          <p:cNvPr id="7" name="Espace réservé du contenu 6"/>
          <p:cNvPicPr>
            <a:picLocks noGrp="1" noChangeAspect="1"/>
          </p:cNvPicPr>
          <p:nvPr>
            <p:ph sz="quarter" idx="13"/>
          </p:nvPr>
        </p:nvPicPr>
        <p:blipFill>
          <a:blip r:embed="rId3"/>
          <a:stretch>
            <a:fillRect/>
          </a:stretch>
        </p:blipFill>
        <p:spPr>
          <a:xfrm>
            <a:off x="-731894" y="0"/>
            <a:ext cx="10637876" cy="6741368"/>
          </a:xfrm>
          <a:prstGeom prst="rect">
            <a:avLst/>
          </a:prstGeom>
        </p:spPr>
      </p:pic>
      <p:sp>
        <p:nvSpPr>
          <p:cNvPr id="8" name="ZoneTexte 7"/>
          <p:cNvSpPr txBox="1"/>
          <p:nvPr/>
        </p:nvSpPr>
        <p:spPr>
          <a:xfrm>
            <a:off x="4569769" y="3117705"/>
            <a:ext cx="4574231" cy="3754874"/>
          </a:xfrm>
          <a:prstGeom prst="rect">
            <a:avLst/>
          </a:prstGeom>
          <a:noFill/>
        </p:spPr>
        <p:txBody>
          <a:bodyPr wrap="square" rtlCol="0">
            <a:spAutoFit/>
          </a:bodyPr>
          <a:lstStyle/>
          <a:p>
            <a:r>
              <a:rPr lang="fr-CH" sz="2200" dirty="0">
                <a:solidFill>
                  <a:srgbClr val="FFFF00"/>
                </a:solidFill>
              </a:rPr>
              <a:t>Inspiré par le mobilier liturgique de l’environnement dans lequel il se trouve, le nouvel ambon en reprend les éléments </a:t>
            </a:r>
            <a:r>
              <a:rPr lang="fr-CH" sz="2200" dirty="0" smtClean="0">
                <a:solidFill>
                  <a:srgbClr val="FFFF00"/>
                </a:solidFill>
              </a:rPr>
              <a:t>structurants: </a:t>
            </a:r>
          </a:p>
          <a:p>
            <a:pPr marL="342900" indent="-342900">
              <a:buFont typeface="Arial" panose="020B0604020202020204" pitchFamily="34" charset="0"/>
              <a:buChar char="•"/>
            </a:pPr>
            <a:r>
              <a:rPr lang="fr-CH" sz="2200" dirty="0" smtClean="0">
                <a:solidFill>
                  <a:srgbClr val="FFFF00"/>
                </a:solidFill>
              </a:rPr>
              <a:t>les stalles </a:t>
            </a:r>
          </a:p>
          <a:p>
            <a:pPr marL="342900" indent="-342900">
              <a:buFont typeface="Arial" panose="020B0604020202020204" pitchFamily="34" charset="0"/>
              <a:buChar char="•"/>
            </a:pPr>
            <a:r>
              <a:rPr lang="fr-CH" sz="2200" dirty="0" smtClean="0">
                <a:solidFill>
                  <a:srgbClr val="FFFF00"/>
                </a:solidFill>
              </a:rPr>
              <a:t>le marbre des autels </a:t>
            </a:r>
          </a:p>
          <a:p>
            <a:pPr marL="342900" indent="-342900">
              <a:buFont typeface="Arial" panose="020B0604020202020204" pitchFamily="34" charset="0"/>
              <a:buChar char="•"/>
            </a:pPr>
            <a:r>
              <a:rPr lang="fr-CH" sz="2200" dirty="0" smtClean="0">
                <a:solidFill>
                  <a:srgbClr val="FFFF00"/>
                </a:solidFill>
              </a:rPr>
              <a:t>la </a:t>
            </a:r>
            <a:r>
              <a:rPr lang="fr-CH" sz="2200" dirty="0">
                <a:solidFill>
                  <a:srgbClr val="FFFF00"/>
                </a:solidFill>
              </a:rPr>
              <a:t>croix des sièges.  </a:t>
            </a:r>
          </a:p>
          <a:p>
            <a:r>
              <a:rPr lang="fr-CH" sz="2200" dirty="0">
                <a:solidFill>
                  <a:srgbClr val="FFFF00"/>
                </a:solidFill>
              </a:rPr>
              <a:t>La réalisation de cet ambon a été confiée à l’ébénisterie </a:t>
            </a:r>
            <a:r>
              <a:rPr lang="fr-CH" sz="2200" dirty="0" err="1">
                <a:solidFill>
                  <a:srgbClr val="FFFF00"/>
                </a:solidFill>
              </a:rPr>
              <a:t>M.Bovet</a:t>
            </a:r>
            <a:r>
              <a:rPr lang="fr-CH" sz="2200" dirty="0">
                <a:solidFill>
                  <a:srgbClr val="FFFF00"/>
                </a:solidFill>
              </a:rPr>
              <a:t> SA à Marly.</a:t>
            </a:r>
          </a:p>
          <a:p>
            <a:endParaRPr lang="fr-CH" dirty="0"/>
          </a:p>
        </p:txBody>
      </p:sp>
    </p:spTree>
    <p:extLst>
      <p:ext uri="{BB962C8B-B14F-4D97-AF65-F5344CB8AC3E}">
        <p14:creationId xmlns:p14="http://schemas.microsoft.com/office/powerpoint/2010/main" val="319516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22</a:t>
            </a:fld>
            <a:endParaRPr lang="fr-CH"/>
          </a:p>
        </p:txBody>
      </p:sp>
      <p:sp>
        <p:nvSpPr>
          <p:cNvPr id="5" name="Titre 4"/>
          <p:cNvSpPr>
            <a:spLocks noGrp="1"/>
          </p:cNvSpPr>
          <p:nvPr>
            <p:ph type="title"/>
          </p:nvPr>
        </p:nvSpPr>
        <p:spPr/>
        <p:txBody>
          <a:bodyPr/>
          <a:lstStyle/>
          <a:p>
            <a:endParaRPr lang="fr-CH"/>
          </a:p>
        </p:txBody>
      </p:sp>
      <p:pic>
        <p:nvPicPr>
          <p:cNvPr id="7" name="Espace réservé du contenu 6"/>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0913" y="-13470"/>
            <a:ext cx="9154913" cy="6866186"/>
          </a:xfrm>
        </p:spPr>
      </p:pic>
      <p:sp>
        <p:nvSpPr>
          <p:cNvPr id="8" name="ZoneTexte 7"/>
          <p:cNvSpPr txBox="1"/>
          <p:nvPr/>
        </p:nvSpPr>
        <p:spPr>
          <a:xfrm>
            <a:off x="4427984" y="5890994"/>
            <a:ext cx="4542360" cy="830997"/>
          </a:xfrm>
          <a:prstGeom prst="rect">
            <a:avLst/>
          </a:prstGeom>
          <a:noFill/>
        </p:spPr>
        <p:txBody>
          <a:bodyPr wrap="square" rtlCol="0">
            <a:spAutoFit/>
          </a:bodyPr>
          <a:lstStyle/>
          <a:p>
            <a:r>
              <a:rPr lang="fr-CH" sz="2400" dirty="0" smtClean="0">
                <a:solidFill>
                  <a:srgbClr val="FFFF00"/>
                </a:solidFill>
              </a:rPr>
              <a:t>Bénédiction de l’ambon lors de la patronale du 13 janvier 2019</a:t>
            </a:r>
            <a:endParaRPr lang="fr-CH" sz="2400" dirty="0">
              <a:solidFill>
                <a:srgbClr val="FFFF00"/>
              </a:solidFill>
            </a:endParaRPr>
          </a:p>
        </p:txBody>
      </p:sp>
    </p:spTree>
    <p:extLst>
      <p:ext uri="{BB962C8B-B14F-4D97-AF65-F5344CB8AC3E}">
        <p14:creationId xmlns:p14="http://schemas.microsoft.com/office/powerpoint/2010/main" val="7613979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23</a:t>
            </a:fld>
            <a:endParaRPr lang="fr-CH"/>
          </a:p>
        </p:txBody>
      </p:sp>
      <p:sp>
        <p:nvSpPr>
          <p:cNvPr id="5" name="Titre 4"/>
          <p:cNvSpPr>
            <a:spLocks noGrp="1"/>
          </p:cNvSpPr>
          <p:nvPr>
            <p:ph type="title"/>
          </p:nvPr>
        </p:nvSpPr>
        <p:spPr/>
        <p:txBody>
          <a:bodyPr/>
          <a:lstStyle/>
          <a:p>
            <a:r>
              <a:rPr lang="fr-CH" dirty="0" smtClean="0"/>
              <a:t>3 - </a:t>
            </a:r>
            <a:r>
              <a:rPr lang="fr-FR" dirty="0"/>
              <a:t>Rapport du conseil de paroisse</a:t>
            </a:r>
            <a:br>
              <a:rPr lang="fr-FR" dirty="0"/>
            </a:br>
            <a:endParaRPr lang="fr-CH" dirty="0"/>
          </a:p>
        </p:txBody>
      </p:sp>
      <p:sp>
        <p:nvSpPr>
          <p:cNvPr id="6" name="Espace réservé du contenu 5"/>
          <p:cNvSpPr>
            <a:spLocks noGrp="1"/>
          </p:cNvSpPr>
          <p:nvPr>
            <p:ph sz="quarter" idx="13"/>
          </p:nvPr>
        </p:nvSpPr>
        <p:spPr>
          <a:xfrm>
            <a:off x="395536" y="1667346"/>
            <a:ext cx="8064896" cy="4687416"/>
          </a:xfrm>
          <a:ln>
            <a:noFill/>
          </a:ln>
        </p:spPr>
        <p:txBody>
          <a:bodyPr>
            <a:normAutofit/>
          </a:bodyPr>
          <a:lstStyle/>
          <a:p>
            <a:pPr marL="45720" lvl="0" indent="0">
              <a:buNone/>
            </a:pPr>
            <a:r>
              <a:rPr lang="fr-CH" sz="3200" b="1" dirty="0" smtClean="0"/>
              <a:t>Aménagement de la rampe </a:t>
            </a:r>
            <a:r>
              <a:rPr lang="fr-CH" sz="3200" b="1" dirty="0"/>
              <a:t>d’accès à </a:t>
            </a:r>
            <a:r>
              <a:rPr lang="fr-CH" sz="3200" b="1" dirty="0" smtClean="0"/>
              <a:t>l’église pour les handicapés</a:t>
            </a:r>
            <a:endParaRPr lang="fr-FR" sz="3200" b="1" dirty="0" smtClean="0"/>
          </a:p>
          <a:p>
            <a:pPr marL="45720" lvl="0" indent="0">
              <a:buNone/>
            </a:pPr>
            <a:endParaRPr lang="fr-CH" sz="3200" b="1" dirty="0"/>
          </a:p>
        </p:txBody>
      </p:sp>
      <p:pic>
        <p:nvPicPr>
          <p:cNvPr id="8" name="Image 7"/>
          <p:cNvPicPr>
            <a:picLocks noChangeAspect="1"/>
          </p:cNvPicPr>
          <p:nvPr/>
        </p:nvPicPr>
        <p:blipFill>
          <a:blip r:embed="rId2"/>
          <a:stretch>
            <a:fillRect/>
          </a:stretch>
        </p:blipFill>
        <p:spPr>
          <a:xfrm>
            <a:off x="611560" y="2742721"/>
            <a:ext cx="4572638" cy="3429479"/>
          </a:xfrm>
          <a:prstGeom prst="rect">
            <a:avLst/>
          </a:prstGeom>
        </p:spPr>
      </p:pic>
      <p:sp>
        <p:nvSpPr>
          <p:cNvPr id="9" name="ZoneTexte 8"/>
          <p:cNvSpPr txBox="1"/>
          <p:nvPr/>
        </p:nvSpPr>
        <p:spPr>
          <a:xfrm>
            <a:off x="5830653" y="2571236"/>
            <a:ext cx="2886236" cy="3539430"/>
          </a:xfrm>
          <a:prstGeom prst="rect">
            <a:avLst/>
          </a:prstGeom>
          <a:noFill/>
        </p:spPr>
        <p:txBody>
          <a:bodyPr wrap="square" rtlCol="0">
            <a:spAutoFit/>
          </a:bodyPr>
          <a:lstStyle/>
          <a:p>
            <a:r>
              <a:rPr lang="fr-CH" sz="2800" dirty="0" smtClean="0"/>
              <a:t>Ce point qui a pas mal occupé le conseil de paroisse sera repris lors de la discussion sur le budget d’investissement</a:t>
            </a:r>
            <a:endParaRPr lang="fr-CH" sz="2800" dirty="0"/>
          </a:p>
        </p:txBody>
      </p:sp>
    </p:spTree>
    <p:extLst>
      <p:ext uri="{BB962C8B-B14F-4D97-AF65-F5344CB8AC3E}">
        <p14:creationId xmlns:p14="http://schemas.microsoft.com/office/powerpoint/2010/main" val="19918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24</a:t>
            </a:fld>
            <a:endParaRPr lang="fr-CH"/>
          </a:p>
        </p:txBody>
      </p:sp>
      <p:sp>
        <p:nvSpPr>
          <p:cNvPr id="5" name="Titre 4"/>
          <p:cNvSpPr>
            <a:spLocks noGrp="1"/>
          </p:cNvSpPr>
          <p:nvPr>
            <p:ph type="title"/>
          </p:nvPr>
        </p:nvSpPr>
        <p:spPr/>
        <p:txBody>
          <a:bodyPr/>
          <a:lstStyle/>
          <a:p>
            <a:r>
              <a:rPr lang="fr-CH" dirty="0" smtClean="0"/>
              <a:t>3 - </a:t>
            </a:r>
            <a:r>
              <a:rPr lang="fr-FR" dirty="0"/>
              <a:t>Rapport du conseil de paroisse</a:t>
            </a:r>
            <a:br>
              <a:rPr lang="fr-FR" dirty="0"/>
            </a:br>
            <a:endParaRPr lang="fr-CH" dirty="0"/>
          </a:p>
        </p:txBody>
      </p:sp>
      <p:sp>
        <p:nvSpPr>
          <p:cNvPr id="6" name="Espace réservé du contenu 5"/>
          <p:cNvSpPr>
            <a:spLocks noGrp="1"/>
          </p:cNvSpPr>
          <p:nvPr>
            <p:ph sz="quarter" idx="13"/>
          </p:nvPr>
        </p:nvSpPr>
        <p:spPr>
          <a:xfrm>
            <a:off x="395536" y="1667346"/>
            <a:ext cx="8136904" cy="4687416"/>
          </a:xfrm>
          <a:ln>
            <a:noFill/>
          </a:ln>
        </p:spPr>
        <p:txBody>
          <a:bodyPr>
            <a:normAutofit/>
          </a:bodyPr>
          <a:lstStyle/>
          <a:p>
            <a:pPr marL="45720" lvl="0" indent="0">
              <a:buNone/>
            </a:pPr>
            <a:r>
              <a:rPr lang="fr-CH" sz="3600" b="1" dirty="0"/>
              <a:t>Réflexions au sein de l’UP</a:t>
            </a:r>
          </a:p>
          <a:p>
            <a:r>
              <a:rPr lang="fr-FR" sz="2800" dirty="0" smtClean="0"/>
              <a:t>Relations avec la paroisse de Marly</a:t>
            </a:r>
          </a:p>
          <a:p>
            <a:r>
              <a:rPr lang="fr-FR" sz="2800" dirty="0"/>
              <a:t>L</a:t>
            </a:r>
            <a:r>
              <a:rPr lang="fr-FR" sz="2800" dirty="0" smtClean="0"/>
              <a:t>ancement d’une réflexion sur l’avenir de nos paroisses et de l’UP</a:t>
            </a:r>
          </a:p>
          <a:p>
            <a:pPr lvl="2"/>
            <a:r>
              <a:rPr lang="fr-FR" sz="2400" dirty="0"/>
              <a:t>d</a:t>
            </a:r>
            <a:r>
              <a:rPr lang="fr-FR" sz="2400" dirty="0" smtClean="0"/>
              <a:t>ans 5 ans</a:t>
            </a:r>
          </a:p>
          <a:p>
            <a:pPr lvl="2"/>
            <a:r>
              <a:rPr lang="fr-FR" sz="2400" dirty="0"/>
              <a:t>d</a:t>
            </a:r>
            <a:r>
              <a:rPr lang="fr-FR" sz="2400" dirty="0" smtClean="0"/>
              <a:t>ans 10 ans</a:t>
            </a:r>
          </a:p>
          <a:p>
            <a:pPr lvl="2"/>
            <a:r>
              <a:rPr lang="fr-FR" sz="2400" dirty="0"/>
              <a:t>d</a:t>
            </a:r>
            <a:r>
              <a:rPr lang="fr-FR" sz="2400" dirty="0" smtClean="0"/>
              <a:t>ans 20 ans</a:t>
            </a:r>
          </a:p>
          <a:p>
            <a:pPr marL="45720" lvl="0" indent="0">
              <a:buNone/>
            </a:pPr>
            <a:endParaRPr lang="fr-CH" sz="3200" b="1" dirty="0"/>
          </a:p>
        </p:txBody>
      </p:sp>
    </p:spTree>
    <p:extLst>
      <p:ext uri="{BB962C8B-B14F-4D97-AF65-F5344CB8AC3E}">
        <p14:creationId xmlns:p14="http://schemas.microsoft.com/office/powerpoint/2010/main" val="15427581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25</a:t>
            </a:fld>
            <a:endParaRPr lang="fr-CH"/>
          </a:p>
        </p:txBody>
      </p:sp>
      <p:sp>
        <p:nvSpPr>
          <p:cNvPr id="5" name="Titre 4"/>
          <p:cNvSpPr>
            <a:spLocks noGrp="1"/>
          </p:cNvSpPr>
          <p:nvPr>
            <p:ph type="title"/>
          </p:nvPr>
        </p:nvSpPr>
        <p:spPr/>
        <p:txBody>
          <a:bodyPr/>
          <a:lstStyle/>
          <a:p>
            <a:r>
              <a:rPr lang="fr-CH" dirty="0" smtClean="0"/>
              <a:t>3 - </a:t>
            </a:r>
            <a:r>
              <a:rPr lang="fr-FR" dirty="0"/>
              <a:t>Rapport du conseil de paroisse</a:t>
            </a:r>
            <a:br>
              <a:rPr lang="fr-FR" dirty="0"/>
            </a:br>
            <a:endParaRPr lang="fr-CH" dirty="0"/>
          </a:p>
        </p:txBody>
      </p:sp>
      <p:sp>
        <p:nvSpPr>
          <p:cNvPr id="6" name="Espace réservé du contenu 5"/>
          <p:cNvSpPr>
            <a:spLocks noGrp="1"/>
          </p:cNvSpPr>
          <p:nvPr>
            <p:ph sz="quarter" idx="13"/>
          </p:nvPr>
        </p:nvSpPr>
        <p:spPr>
          <a:xfrm>
            <a:off x="287016" y="1700808"/>
            <a:ext cx="8856984" cy="5589240"/>
          </a:xfrm>
          <a:ln>
            <a:noFill/>
          </a:ln>
        </p:spPr>
        <p:txBody>
          <a:bodyPr>
            <a:normAutofit fontScale="77500" lnSpcReduction="20000"/>
          </a:bodyPr>
          <a:lstStyle/>
          <a:p>
            <a:pPr marL="45720" indent="0">
              <a:buNone/>
            </a:pPr>
            <a:r>
              <a:rPr lang="fr-FR" sz="5200" dirty="0" smtClean="0"/>
              <a:t>Relations avec la paroisse de Marly</a:t>
            </a:r>
          </a:p>
          <a:p>
            <a:pPr marL="45720" indent="0">
              <a:buNone/>
            </a:pPr>
            <a:r>
              <a:rPr lang="fr-CH" sz="3800" dirty="0"/>
              <a:t>L’année passée avec la mise en route de la nouvelle législature et la fin de la construction du nouveau Centre Paroissial de Marly,  un groupe de travail a été </a:t>
            </a:r>
            <a:r>
              <a:rPr lang="fr-CH" sz="3800" dirty="0" smtClean="0"/>
              <a:t>constitué. Il était composé </a:t>
            </a:r>
            <a:r>
              <a:rPr lang="fr-CH" sz="3800" dirty="0"/>
              <a:t>du Président du Conseil de gestion, de l’administrateur et du Président du Conseil de Paroisse de Marly. Plusieurs articles ont été corrigés, complétés ou même annulés. Toutes ces modifications, ont été acceptées par le conseil de gestion et par </a:t>
            </a:r>
            <a:r>
              <a:rPr lang="fr-CH" sz="3800" dirty="0" smtClean="0"/>
              <a:t>tous les </a:t>
            </a:r>
            <a:r>
              <a:rPr lang="fr-CH" sz="3800" dirty="0"/>
              <a:t>conseils de Paroisse d’en haut! </a:t>
            </a:r>
          </a:p>
        </p:txBody>
      </p:sp>
    </p:spTree>
    <p:extLst>
      <p:ext uri="{BB962C8B-B14F-4D97-AF65-F5344CB8AC3E}">
        <p14:creationId xmlns:p14="http://schemas.microsoft.com/office/powerpoint/2010/main" val="2918434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26</a:t>
            </a:fld>
            <a:endParaRPr lang="fr-CH"/>
          </a:p>
        </p:txBody>
      </p:sp>
      <p:sp>
        <p:nvSpPr>
          <p:cNvPr id="5" name="Titre 4"/>
          <p:cNvSpPr>
            <a:spLocks noGrp="1"/>
          </p:cNvSpPr>
          <p:nvPr>
            <p:ph type="title"/>
          </p:nvPr>
        </p:nvSpPr>
        <p:spPr/>
        <p:txBody>
          <a:bodyPr/>
          <a:lstStyle/>
          <a:p>
            <a:r>
              <a:rPr lang="fr-CH" dirty="0" smtClean="0"/>
              <a:t>3 - </a:t>
            </a:r>
            <a:r>
              <a:rPr lang="fr-FR" dirty="0"/>
              <a:t>Rapport du conseil de paroisse</a:t>
            </a:r>
            <a:br>
              <a:rPr lang="fr-FR" dirty="0"/>
            </a:br>
            <a:endParaRPr lang="fr-CH" dirty="0"/>
          </a:p>
        </p:txBody>
      </p:sp>
      <p:sp>
        <p:nvSpPr>
          <p:cNvPr id="6" name="Espace réservé du contenu 5"/>
          <p:cNvSpPr>
            <a:spLocks noGrp="1"/>
          </p:cNvSpPr>
          <p:nvPr>
            <p:ph sz="quarter" idx="13"/>
          </p:nvPr>
        </p:nvSpPr>
        <p:spPr>
          <a:xfrm>
            <a:off x="287016" y="1628800"/>
            <a:ext cx="8856984" cy="5589240"/>
          </a:xfrm>
          <a:ln>
            <a:noFill/>
          </a:ln>
        </p:spPr>
        <p:txBody>
          <a:bodyPr>
            <a:normAutofit/>
          </a:bodyPr>
          <a:lstStyle/>
          <a:p>
            <a:pPr marL="45720" indent="0">
              <a:buNone/>
            </a:pPr>
            <a:r>
              <a:rPr lang="fr-FR" sz="4000" dirty="0" smtClean="0"/>
              <a:t>Relations avec la paroisse de Marly</a:t>
            </a:r>
          </a:p>
          <a:p>
            <a:pPr marL="45720" indent="0">
              <a:buNone/>
            </a:pPr>
            <a:r>
              <a:rPr lang="fr-CH" sz="2900" dirty="0" smtClean="0"/>
              <a:t>Malheureusement, la Paroisse de Marly malgré que l’ancien Président ait fait partie du groupe de travail refuse pour l’instant de signer cette convention.</a:t>
            </a:r>
          </a:p>
          <a:p>
            <a:pPr marL="45720" indent="0">
              <a:buNone/>
            </a:pPr>
            <a:r>
              <a:rPr lang="fr-CH" sz="2900" dirty="0" smtClean="0"/>
              <a:t>De plus la Paroisse de Marly nous demande une contribution 3 x supérieure à celle que l’on avait jusqu’à ce jour sans que quiconque de nos paroisses a pu donner son avis pour cette construction.</a:t>
            </a:r>
            <a:endParaRPr lang="fr-CH" sz="2900" dirty="0"/>
          </a:p>
        </p:txBody>
      </p:sp>
    </p:spTree>
    <p:extLst>
      <p:ext uri="{BB962C8B-B14F-4D97-AF65-F5344CB8AC3E}">
        <p14:creationId xmlns:p14="http://schemas.microsoft.com/office/powerpoint/2010/main" val="175525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27</a:t>
            </a:fld>
            <a:endParaRPr lang="fr-CH"/>
          </a:p>
        </p:txBody>
      </p:sp>
      <p:sp>
        <p:nvSpPr>
          <p:cNvPr id="5" name="Titre 4"/>
          <p:cNvSpPr>
            <a:spLocks noGrp="1"/>
          </p:cNvSpPr>
          <p:nvPr>
            <p:ph type="title"/>
          </p:nvPr>
        </p:nvSpPr>
        <p:spPr/>
        <p:txBody>
          <a:bodyPr/>
          <a:lstStyle/>
          <a:p>
            <a:r>
              <a:rPr lang="fr-CH" dirty="0" smtClean="0"/>
              <a:t>3 - </a:t>
            </a:r>
            <a:r>
              <a:rPr lang="fr-FR" dirty="0"/>
              <a:t>Rapport du conseil de paroisse</a:t>
            </a:r>
            <a:br>
              <a:rPr lang="fr-FR" dirty="0"/>
            </a:br>
            <a:endParaRPr lang="fr-CH" dirty="0"/>
          </a:p>
        </p:txBody>
      </p:sp>
      <p:sp>
        <p:nvSpPr>
          <p:cNvPr id="6" name="Espace réservé du contenu 5"/>
          <p:cNvSpPr>
            <a:spLocks noGrp="1"/>
          </p:cNvSpPr>
          <p:nvPr>
            <p:ph sz="quarter" idx="13"/>
          </p:nvPr>
        </p:nvSpPr>
        <p:spPr>
          <a:xfrm>
            <a:off x="285791" y="1916832"/>
            <a:ext cx="8401009" cy="5589240"/>
          </a:xfrm>
          <a:ln>
            <a:noFill/>
          </a:ln>
        </p:spPr>
        <p:txBody>
          <a:bodyPr>
            <a:normAutofit/>
          </a:bodyPr>
          <a:lstStyle/>
          <a:p>
            <a:pPr marL="45720" indent="0">
              <a:buNone/>
            </a:pPr>
            <a:r>
              <a:rPr lang="fr-FR" sz="4000" dirty="0" smtClean="0"/>
              <a:t>Relations avec la paroisse de Marly</a:t>
            </a:r>
          </a:p>
          <a:p>
            <a:pPr marL="45720" indent="0">
              <a:buNone/>
            </a:pPr>
            <a:r>
              <a:rPr lang="fr-CH" sz="2900" dirty="0" smtClean="0"/>
              <a:t>Donc </a:t>
            </a:r>
            <a:r>
              <a:rPr lang="fr-CH" sz="2900" dirty="0"/>
              <a:t>pour l’instant, c’est la convention de 2005 qui reste en vigueur jusqu’à nouvel avis.</a:t>
            </a:r>
          </a:p>
          <a:p>
            <a:pPr marL="45720" indent="0">
              <a:buNone/>
            </a:pPr>
            <a:r>
              <a:rPr lang="fr-CH" sz="2900" dirty="0"/>
              <a:t>Nous allons tout mettre en œuvre afin que les bonnes relations que nous avons eues jusqu’à ce jour se rétablissent et se poursuivent</a:t>
            </a:r>
            <a:r>
              <a:rPr lang="fr-CH" sz="2900" dirty="0" smtClean="0"/>
              <a:t>.</a:t>
            </a:r>
            <a:endParaRPr lang="fr-CH" sz="2900" b="1" dirty="0"/>
          </a:p>
        </p:txBody>
      </p:sp>
    </p:spTree>
    <p:extLst>
      <p:ext uri="{BB962C8B-B14F-4D97-AF65-F5344CB8AC3E}">
        <p14:creationId xmlns:p14="http://schemas.microsoft.com/office/powerpoint/2010/main" val="36408125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28</a:t>
            </a:fld>
            <a:endParaRPr lang="fr-CH"/>
          </a:p>
        </p:txBody>
      </p:sp>
      <p:sp>
        <p:nvSpPr>
          <p:cNvPr id="5" name="Titre 4"/>
          <p:cNvSpPr>
            <a:spLocks noGrp="1"/>
          </p:cNvSpPr>
          <p:nvPr>
            <p:ph type="title"/>
          </p:nvPr>
        </p:nvSpPr>
        <p:spPr/>
        <p:txBody>
          <a:bodyPr/>
          <a:lstStyle/>
          <a:p>
            <a:r>
              <a:rPr lang="fr-CH" dirty="0" smtClean="0"/>
              <a:t>3 - </a:t>
            </a:r>
            <a:r>
              <a:rPr lang="fr-FR" dirty="0"/>
              <a:t>Rapport du conseil de paroisse</a:t>
            </a:r>
            <a:br>
              <a:rPr lang="fr-FR" dirty="0"/>
            </a:br>
            <a:endParaRPr lang="fr-CH" dirty="0"/>
          </a:p>
        </p:txBody>
      </p:sp>
      <p:sp>
        <p:nvSpPr>
          <p:cNvPr id="6" name="Espace réservé du contenu 5"/>
          <p:cNvSpPr>
            <a:spLocks noGrp="1"/>
          </p:cNvSpPr>
          <p:nvPr>
            <p:ph sz="quarter" idx="13"/>
          </p:nvPr>
        </p:nvSpPr>
        <p:spPr>
          <a:xfrm>
            <a:off x="395536" y="1667346"/>
            <a:ext cx="8496944" cy="4687416"/>
          </a:xfrm>
          <a:ln>
            <a:noFill/>
          </a:ln>
        </p:spPr>
        <p:txBody>
          <a:bodyPr>
            <a:normAutofit/>
          </a:bodyPr>
          <a:lstStyle/>
          <a:p>
            <a:pPr marL="45720" lvl="0" indent="0">
              <a:buNone/>
            </a:pPr>
            <a:r>
              <a:rPr lang="fr-CH" sz="3600" b="1" dirty="0"/>
              <a:t>Réflexions au sein de l’UP</a:t>
            </a:r>
          </a:p>
          <a:p>
            <a:pPr marL="45720" lvl="0" indent="0">
              <a:buNone/>
            </a:pPr>
            <a:r>
              <a:rPr lang="fr-CH" sz="3200" dirty="0" smtClean="0"/>
              <a:t>Tous les cas possibles</a:t>
            </a:r>
          </a:p>
          <a:p>
            <a:r>
              <a:rPr lang="fr-CH" sz="3200" dirty="0" err="1" smtClean="0"/>
              <a:t>Chésalles</a:t>
            </a:r>
            <a:r>
              <a:rPr lang="fr-CH" sz="3200" dirty="0" smtClean="0"/>
              <a:t> (d’Ependes à Marly)</a:t>
            </a:r>
          </a:p>
          <a:p>
            <a:r>
              <a:rPr lang="fr-CH" sz="3200" dirty="0" smtClean="0"/>
              <a:t>Bonnefontaine (n’a pas fusionné)</a:t>
            </a:r>
          </a:p>
          <a:p>
            <a:r>
              <a:rPr lang="fr-CH" sz="3200" dirty="0" err="1" smtClean="0"/>
              <a:t>Essert</a:t>
            </a:r>
            <a:r>
              <a:rPr lang="fr-CH" sz="3200" dirty="0" smtClean="0"/>
              <a:t> (</a:t>
            </a:r>
            <a:r>
              <a:rPr lang="fr-CH" sz="3200" dirty="0" err="1" smtClean="0"/>
              <a:t>cne</a:t>
            </a:r>
            <a:r>
              <a:rPr lang="fr-CH" sz="3200" dirty="0" smtClean="0"/>
              <a:t> Mouret – paroisse de </a:t>
            </a:r>
            <a:r>
              <a:rPr lang="fr-CH" sz="3200" dirty="0" err="1" smtClean="0"/>
              <a:t>Treyvaux</a:t>
            </a:r>
            <a:r>
              <a:rPr lang="fr-CH" sz="3200" dirty="0" smtClean="0"/>
              <a:t>)</a:t>
            </a:r>
            <a:endParaRPr lang="fr-CH" sz="3200" dirty="0"/>
          </a:p>
        </p:txBody>
      </p:sp>
    </p:spTree>
    <p:extLst>
      <p:ext uri="{BB962C8B-B14F-4D97-AF65-F5344CB8AC3E}">
        <p14:creationId xmlns:p14="http://schemas.microsoft.com/office/powerpoint/2010/main" val="34765951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29</a:t>
            </a:fld>
            <a:endParaRPr lang="fr-CH"/>
          </a:p>
        </p:txBody>
      </p:sp>
      <p:sp>
        <p:nvSpPr>
          <p:cNvPr id="5" name="Titre 4"/>
          <p:cNvSpPr>
            <a:spLocks noGrp="1"/>
          </p:cNvSpPr>
          <p:nvPr>
            <p:ph type="title"/>
          </p:nvPr>
        </p:nvSpPr>
        <p:spPr/>
        <p:txBody>
          <a:bodyPr/>
          <a:lstStyle/>
          <a:p>
            <a:r>
              <a:rPr lang="fr-CH" dirty="0" smtClean="0"/>
              <a:t>3 - </a:t>
            </a:r>
            <a:r>
              <a:rPr lang="fr-FR" dirty="0"/>
              <a:t>Rapport du conseil de paroisse</a:t>
            </a:r>
            <a:br>
              <a:rPr lang="fr-FR" dirty="0"/>
            </a:br>
            <a:endParaRPr lang="fr-CH" dirty="0"/>
          </a:p>
        </p:txBody>
      </p:sp>
      <p:sp>
        <p:nvSpPr>
          <p:cNvPr id="6" name="Espace réservé du contenu 5"/>
          <p:cNvSpPr>
            <a:spLocks noGrp="1"/>
          </p:cNvSpPr>
          <p:nvPr>
            <p:ph sz="quarter" idx="13"/>
          </p:nvPr>
        </p:nvSpPr>
        <p:spPr>
          <a:xfrm>
            <a:off x="395536" y="1667346"/>
            <a:ext cx="8496944" cy="4687416"/>
          </a:xfrm>
          <a:ln>
            <a:noFill/>
          </a:ln>
        </p:spPr>
        <p:txBody>
          <a:bodyPr>
            <a:normAutofit/>
          </a:bodyPr>
          <a:lstStyle/>
          <a:p>
            <a:pPr marL="45720" lvl="0" indent="0">
              <a:buNone/>
            </a:pPr>
            <a:r>
              <a:rPr lang="fr-CH" sz="3600" b="1" dirty="0"/>
              <a:t>Réflexions au sein de l’UP</a:t>
            </a:r>
          </a:p>
          <a:p>
            <a:pPr marL="45720" lvl="0" indent="0">
              <a:buNone/>
            </a:pPr>
            <a:endParaRPr lang="fr-CH" sz="1050" dirty="0"/>
          </a:p>
          <a:p>
            <a:pPr marL="45720" lvl="0" indent="0">
              <a:buNone/>
            </a:pPr>
            <a:r>
              <a:rPr lang="fr-CH" sz="3200" dirty="0" smtClean="0"/>
              <a:t>Une restructuration devrait aller dans le sens d’une fusion (avec ou sans Marly)</a:t>
            </a:r>
          </a:p>
          <a:p>
            <a:pPr marL="45720" lvl="0" indent="0">
              <a:buNone/>
            </a:pPr>
            <a:r>
              <a:rPr lang="fr-CH" sz="3200" dirty="0" smtClean="0"/>
              <a:t>3 angles de vue:</a:t>
            </a:r>
          </a:p>
          <a:p>
            <a:r>
              <a:rPr lang="fr-CH" sz="3200" dirty="0"/>
              <a:t>	</a:t>
            </a:r>
            <a:r>
              <a:rPr lang="fr-CH" sz="3200" dirty="0" smtClean="0"/>
              <a:t>Pastorale</a:t>
            </a:r>
          </a:p>
          <a:p>
            <a:r>
              <a:rPr lang="fr-CH" sz="3200" dirty="0"/>
              <a:t>	</a:t>
            </a:r>
            <a:r>
              <a:rPr lang="fr-CH" sz="3200" dirty="0" smtClean="0"/>
              <a:t>Sociétés</a:t>
            </a:r>
          </a:p>
          <a:p>
            <a:r>
              <a:rPr lang="fr-CH" sz="3200" dirty="0"/>
              <a:t>	</a:t>
            </a:r>
            <a:r>
              <a:rPr lang="fr-CH" sz="3200" dirty="0" smtClean="0"/>
              <a:t>Bâtiments</a:t>
            </a:r>
            <a:endParaRPr lang="fr-CH" sz="3600" dirty="0"/>
          </a:p>
        </p:txBody>
      </p:sp>
    </p:spTree>
    <p:extLst>
      <p:ext uri="{BB962C8B-B14F-4D97-AF65-F5344CB8AC3E}">
        <p14:creationId xmlns:p14="http://schemas.microsoft.com/office/powerpoint/2010/main" val="26184945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dirty="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3</a:t>
            </a:fld>
            <a:endParaRPr lang="fr-CH"/>
          </a:p>
        </p:txBody>
      </p:sp>
      <p:sp>
        <p:nvSpPr>
          <p:cNvPr id="5" name="Titre 4"/>
          <p:cNvSpPr>
            <a:spLocks noGrp="1"/>
          </p:cNvSpPr>
          <p:nvPr>
            <p:ph type="title"/>
          </p:nvPr>
        </p:nvSpPr>
        <p:spPr/>
        <p:txBody>
          <a:bodyPr/>
          <a:lstStyle/>
          <a:p>
            <a:r>
              <a:rPr lang="fr-CH" dirty="0" err="1" smtClean="0"/>
              <a:t>Tractanda</a:t>
            </a:r>
            <a:endParaRPr lang="fr-CH" dirty="0"/>
          </a:p>
        </p:txBody>
      </p:sp>
      <p:sp>
        <p:nvSpPr>
          <p:cNvPr id="6" name="Espace réservé du contenu 5"/>
          <p:cNvSpPr>
            <a:spLocks noGrp="1"/>
          </p:cNvSpPr>
          <p:nvPr>
            <p:ph sz="quarter" idx="13"/>
          </p:nvPr>
        </p:nvSpPr>
        <p:spPr>
          <a:xfrm>
            <a:off x="448294" y="1451323"/>
            <a:ext cx="8496944" cy="4903439"/>
          </a:xfrm>
        </p:spPr>
        <p:txBody>
          <a:bodyPr>
            <a:normAutofit fontScale="92500" lnSpcReduction="10000"/>
          </a:bodyPr>
          <a:lstStyle/>
          <a:p>
            <a:pPr marL="502920" lvl="0" indent="-457200">
              <a:lnSpc>
                <a:spcPct val="110000"/>
              </a:lnSpc>
              <a:buFont typeface="+mj-lt"/>
              <a:buAutoNum type="arabicPeriod"/>
            </a:pPr>
            <a:r>
              <a:rPr lang="fr-FR" sz="2400" dirty="0" smtClean="0"/>
              <a:t>Accueil</a:t>
            </a:r>
            <a:r>
              <a:rPr lang="fr-FR" sz="2400" dirty="0"/>
              <a:t>, ouverture et constitution de l’assemblée </a:t>
            </a:r>
            <a:endParaRPr lang="fr-CH" sz="4400" dirty="0"/>
          </a:p>
          <a:p>
            <a:pPr marL="502920" lvl="0" indent="-457200">
              <a:lnSpc>
                <a:spcPct val="110000"/>
              </a:lnSpc>
              <a:buFont typeface="+mj-lt"/>
              <a:buAutoNum type="arabicPeriod"/>
            </a:pPr>
            <a:r>
              <a:rPr lang="fr-FR" sz="2400" dirty="0"/>
              <a:t>Procès-verbal de la dernière assemblée </a:t>
            </a:r>
            <a:endParaRPr lang="fr-CH" sz="4400" dirty="0"/>
          </a:p>
          <a:p>
            <a:pPr marL="502920" lvl="0" indent="-457200">
              <a:lnSpc>
                <a:spcPct val="110000"/>
              </a:lnSpc>
              <a:buFont typeface="+mj-lt"/>
              <a:buAutoNum type="arabicPeriod"/>
            </a:pPr>
            <a:r>
              <a:rPr lang="fr-FR" sz="2400" dirty="0"/>
              <a:t>Rapport du conseil de paroisse </a:t>
            </a:r>
            <a:endParaRPr lang="fr-CH" sz="4400" dirty="0"/>
          </a:p>
          <a:p>
            <a:pPr marL="502920" lvl="0" indent="-457200">
              <a:lnSpc>
                <a:spcPct val="110000"/>
              </a:lnSpc>
              <a:buFont typeface="+mj-lt"/>
              <a:buAutoNum type="arabicPeriod"/>
            </a:pPr>
            <a:r>
              <a:rPr lang="fr-FR" sz="2400" dirty="0"/>
              <a:t>Comptes </a:t>
            </a:r>
            <a:r>
              <a:rPr lang="fr-FR" sz="2400" dirty="0" smtClean="0"/>
              <a:t>2018 </a:t>
            </a:r>
            <a:endParaRPr lang="fr-CH" sz="4400" dirty="0"/>
          </a:p>
          <a:p>
            <a:pPr marL="45720" indent="0">
              <a:lnSpc>
                <a:spcPct val="110000"/>
              </a:lnSpc>
              <a:buNone/>
            </a:pPr>
            <a:r>
              <a:rPr lang="fr-FR" sz="2400" dirty="0" smtClean="0"/>
              <a:t>	Rapport </a:t>
            </a:r>
            <a:r>
              <a:rPr lang="fr-FR" sz="2400" dirty="0"/>
              <a:t>de la commission financière </a:t>
            </a:r>
            <a:endParaRPr lang="fr-CH" dirty="0"/>
          </a:p>
          <a:p>
            <a:pPr marL="502920" lvl="0" indent="-457200">
              <a:lnSpc>
                <a:spcPct val="110000"/>
              </a:lnSpc>
              <a:buFont typeface="+mj-lt"/>
              <a:buAutoNum type="arabicPeriod" startAt="5"/>
            </a:pPr>
            <a:r>
              <a:rPr lang="fr-FR" sz="2400" dirty="0"/>
              <a:t>Budget </a:t>
            </a:r>
            <a:r>
              <a:rPr lang="fr-FR" sz="2400" dirty="0" smtClean="0"/>
              <a:t>2019 </a:t>
            </a:r>
            <a:endParaRPr lang="fr-CH" sz="4400" dirty="0"/>
          </a:p>
          <a:p>
            <a:pPr marL="45720" indent="0" defTabSz="674688">
              <a:lnSpc>
                <a:spcPct val="110000"/>
              </a:lnSpc>
              <a:buNone/>
            </a:pPr>
            <a:r>
              <a:rPr lang="fr-FR" dirty="0" smtClean="0"/>
              <a:t>		Fonctionnement </a:t>
            </a:r>
            <a:endParaRPr lang="fr-CH" sz="3800" dirty="0"/>
          </a:p>
          <a:p>
            <a:pPr marL="45720" indent="0" defTabSz="674688">
              <a:lnSpc>
                <a:spcPct val="110000"/>
              </a:lnSpc>
              <a:buNone/>
            </a:pPr>
            <a:r>
              <a:rPr lang="fr-FR" dirty="0" smtClean="0"/>
              <a:t>		Investissements </a:t>
            </a:r>
            <a:endParaRPr lang="fr-CH" sz="3800" dirty="0"/>
          </a:p>
          <a:p>
            <a:pPr marL="45720" indent="0">
              <a:lnSpc>
                <a:spcPct val="110000"/>
              </a:lnSpc>
              <a:buNone/>
            </a:pPr>
            <a:r>
              <a:rPr lang="fr-FR" dirty="0" smtClean="0"/>
              <a:t>	Rapport </a:t>
            </a:r>
            <a:r>
              <a:rPr lang="fr-FR" dirty="0"/>
              <a:t>de la commission </a:t>
            </a:r>
            <a:r>
              <a:rPr lang="fr-FR" dirty="0" smtClean="0"/>
              <a:t>financière</a:t>
            </a:r>
          </a:p>
          <a:p>
            <a:pPr marL="502920" lvl="0" indent="-457200">
              <a:lnSpc>
                <a:spcPct val="110000"/>
              </a:lnSpc>
              <a:buFont typeface="+mj-lt"/>
              <a:buAutoNum type="arabicPeriod" startAt="6"/>
            </a:pPr>
            <a:r>
              <a:rPr lang="fr-FR" sz="2400" dirty="0" smtClean="0"/>
              <a:t>Parole au conseil pastoral</a:t>
            </a:r>
            <a:endParaRPr lang="fr-CH" sz="2400" dirty="0" smtClean="0"/>
          </a:p>
          <a:p>
            <a:pPr marL="502920" lvl="0" indent="-457200">
              <a:lnSpc>
                <a:spcPct val="110000"/>
              </a:lnSpc>
              <a:buFont typeface="+mj-lt"/>
              <a:buAutoNum type="arabicPeriod" startAt="6"/>
            </a:pPr>
            <a:r>
              <a:rPr lang="fr-FR" sz="2400" dirty="0" smtClean="0"/>
              <a:t>Divers </a:t>
            </a:r>
            <a:endParaRPr lang="fr-CH" dirty="0"/>
          </a:p>
        </p:txBody>
      </p:sp>
    </p:spTree>
    <p:extLst>
      <p:ext uri="{BB962C8B-B14F-4D97-AF65-F5344CB8AC3E}">
        <p14:creationId xmlns:p14="http://schemas.microsoft.com/office/powerpoint/2010/main" val="18043651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30</a:t>
            </a:fld>
            <a:endParaRPr lang="fr-CH"/>
          </a:p>
        </p:txBody>
      </p:sp>
      <p:sp>
        <p:nvSpPr>
          <p:cNvPr id="5" name="Titre 4"/>
          <p:cNvSpPr>
            <a:spLocks noGrp="1"/>
          </p:cNvSpPr>
          <p:nvPr>
            <p:ph type="title"/>
          </p:nvPr>
        </p:nvSpPr>
        <p:spPr/>
        <p:txBody>
          <a:bodyPr/>
          <a:lstStyle/>
          <a:p>
            <a:r>
              <a:rPr lang="fr-CH" dirty="0" smtClean="0"/>
              <a:t>3 - </a:t>
            </a:r>
            <a:r>
              <a:rPr lang="fr-FR" dirty="0"/>
              <a:t>Rapport du conseil de paroisse</a:t>
            </a:r>
            <a:br>
              <a:rPr lang="fr-FR" dirty="0"/>
            </a:br>
            <a:endParaRPr lang="fr-CH" dirty="0"/>
          </a:p>
        </p:txBody>
      </p:sp>
      <p:sp>
        <p:nvSpPr>
          <p:cNvPr id="6" name="Espace réservé du contenu 5"/>
          <p:cNvSpPr>
            <a:spLocks noGrp="1"/>
          </p:cNvSpPr>
          <p:nvPr>
            <p:ph sz="quarter" idx="13"/>
          </p:nvPr>
        </p:nvSpPr>
        <p:spPr>
          <a:xfrm>
            <a:off x="395536" y="1667346"/>
            <a:ext cx="8496944" cy="4687416"/>
          </a:xfrm>
          <a:ln>
            <a:noFill/>
          </a:ln>
        </p:spPr>
        <p:txBody>
          <a:bodyPr>
            <a:normAutofit/>
          </a:bodyPr>
          <a:lstStyle/>
          <a:p>
            <a:pPr marL="45720" lvl="0" indent="0">
              <a:buNone/>
            </a:pPr>
            <a:r>
              <a:rPr lang="fr-CH" sz="3600" b="1" dirty="0"/>
              <a:t>Réflexions au sein de l’UP</a:t>
            </a:r>
          </a:p>
          <a:p>
            <a:pPr marL="45720" lvl="0" indent="0">
              <a:buNone/>
            </a:pPr>
            <a:endParaRPr lang="fr-CH" sz="1050" dirty="0"/>
          </a:p>
          <a:p>
            <a:pPr marL="45720" lvl="0" indent="0">
              <a:buNone/>
            </a:pPr>
            <a:r>
              <a:rPr lang="fr-CH" sz="3200" dirty="0" smtClean="0"/>
              <a:t>Une enquête est en cours auprès des paroisses qui ont fusionné, plus particulièrement sur la fusion des 12 paroisses de l’UP Saint-Laurent qui ont formé la </a:t>
            </a:r>
            <a:r>
              <a:rPr lang="fr-CH" sz="3200" smtClean="0"/>
              <a:t>paroisse d’Estavayer-le </a:t>
            </a:r>
            <a:r>
              <a:rPr lang="fr-CH" sz="3200" dirty="0" smtClean="0"/>
              <a:t>Lac.</a:t>
            </a:r>
            <a:endParaRPr lang="fr-CH" sz="3600" dirty="0"/>
          </a:p>
        </p:txBody>
      </p:sp>
    </p:spTree>
    <p:extLst>
      <p:ext uri="{BB962C8B-B14F-4D97-AF65-F5344CB8AC3E}">
        <p14:creationId xmlns:p14="http://schemas.microsoft.com/office/powerpoint/2010/main" val="25789139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31</a:t>
            </a:fld>
            <a:endParaRPr lang="fr-CH"/>
          </a:p>
        </p:txBody>
      </p:sp>
      <p:sp>
        <p:nvSpPr>
          <p:cNvPr id="5" name="Titre 4"/>
          <p:cNvSpPr>
            <a:spLocks noGrp="1"/>
          </p:cNvSpPr>
          <p:nvPr>
            <p:ph type="title"/>
          </p:nvPr>
        </p:nvSpPr>
        <p:spPr/>
        <p:txBody>
          <a:bodyPr/>
          <a:lstStyle/>
          <a:p>
            <a:r>
              <a:rPr lang="fr-CH" dirty="0" smtClean="0"/>
              <a:t>3 - </a:t>
            </a:r>
            <a:r>
              <a:rPr lang="fr-FR" dirty="0"/>
              <a:t>Rapport du conseil de paroisse</a:t>
            </a:r>
            <a:br>
              <a:rPr lang="fr-FR" dirty="0"/>
            </a:br>
            <a:endParaRPr lang="fr-CH" dirty="0"/>
          </a:p>
        </p:txBody>
      </p:sp>
      <p:sp>
        <p:nvSpPr>
          <p:cNvPr id="6" name="Espace réservé du contenu 5"/>
          <p:cNvSpPr>
            <a:spLocks noGrp="1"/>
          </p:cNvSpPr>
          <p:nvPr>
            <p:ph sz="quarter" idx="13"/>
          </p:nvPr>
        </p:nvSpPr>
        <p:spPr>
          <a:xfrm>
            <a:off x="457199" y="1305446"/>
            <a:ext cx="8219257" cy="5052541"/>
          </a:xfrm>
          <a:ln>
            <a:noFill/>
          </a:ln>
        </p:spPr>
        <p:txBody>
          <a:bodyPr>
            <a:normAutofit fontScale="92500" lnSpcReduction="10000"/>
          </a:bodyPr>
          <a:lstStyle/>
          <a:p>
            <a:pPr marL="45720" lvl="0" indent="0">
              <a:buNone/>
            </a:pPr>
            <a:r>
              <a:rPr lang="fr-CH" sz="3200" b="1" dirty="0" smtClean="0"/>
              <a:t>Relations avec la commune</a:t>
            </a:r>
            <a:endParaRPr lang="fr-CH" sz="3200" b="1" dirty="0"/>
          </a:p>
          <a:p>
            <a:pPr marL="45720" lvl="0" indent="0">
              <a:buNone/>
            </a:pPr>
            <a:r>
              <a:rPr lang="fr-CH" sz="2800" i="1" dirty="0" smtClean="0"/>
              <a:t>Rencontre annuelle du 25 </a:t>
            </a:r>
            <a:r>
              <a:rPr lang="fr-CH" sz="2800" i="1" dirty="0"/>
              <a:t>septembre </a:t>
            </a:r>
            <a:r>
              <a:rPr lang="fr-CH" sz="2800" i="1" dirty="0" smtClean="0"/>
              <a:t>2018</a:t>
            </a:r>
          </a:p>
          <a:p>
            <a:r>
              <a:rPr lang="fr-CH" sz="2800" dirty="0" smtClean="0"/>
              <a:t>Entretien du cimetière</a:t>
            </a:r>
          </a:p>
          <a:p>
            <a:pPr lvl="2"/>
            <a:r>
              <a:rPr lang="fr-CH" sz="2400" dirty="0" smtClean="0"/>
              <a:t>Propreté – déneigement – désaffectation de tombes</a:t>
            </a:r>
          </a:p>
          <a:p>
            <a:pPr lvl="2"/>
            <a:r>
              <a:rPr lang="fr-CH" sz="2400" dirty="0" smtClean="0"/>
              <a:t>Remplacement du columbarium  </a:t>
            </a:r>
          </a:p>
          <a:p>
            <a:r>
              <a:rPr lang="fr-CH" sz="2800" dirty="0" smtClean="0"/>
              <a:t>Mise en place d’un jardin du souvenir</a:t>
            </a:r>
          </a:p>
          <a:p>
            <a:r>
              <a:rPr lang="fr-CH" sz="2800" dirty="0" smtClean="0"/>
              <a:t>Ouverture des toilettes publiques </a:t>
            </a:r>
          </a:p>
          <a:p>
            <a:r>
              <a:rPr lang="fr-CH" sz="2800" dirty="0" smtClean="0"/>
              <a:t>Plan d’aménagement </a:t>
            </a:r>
          </a:p>
          <a:p>
            <a:pPr marL="45720" indent="0">
              <a:buNone/>
            </a:pPr>
            <a:r>
              <a:rPr lang="fr-CH" sz="2600" i="1" dirty="0"/>
              <a:t>Pour conclure, Nicole </a:t>
            </a:r>
            <a:r>
              <a:rPr lang="fr-CH" sz="2600" i="1" dirty="0" err="1"/>
              <a:t>Bornet</a:t>
            </a:r>
            <a:r>
              <a:rPr lang="fr-CH" sz="2600" i="1" dirty="0"/>
              <a:t> soulève l’importance que ces séances perdurent, </a:t>
            </a:r>
            <a:r>
              <a:rPr lang="fr-CH" sz="2600" i="1" dirty="0" smtClean="0"/>
              <a:t>pour la </a:t>
            </a:r>
            <a:r>
              <a:rPr lang="fr-CH" sz="2600" i="1" dirty="0"/>
              <a:t>bonne ambiance et entente entre nos deux conseils</a:t>
            </a:r>
            <a:r>
              <a:rPr lang="fr-CH" sz="2600" i="1" dirty="0" smtClean="0"/>
              <a:t>.</a:t>
            </a:r>
            <a:endParaRPr lang="fr-CH" sz="2600" dirty="0"/>
          </a:p>
        </p:txBody>
      </p:sp>
    </p:spTree>
    <p:extLst>
      <p:ext uri="{BB962C8B-B14F-4D97-AF65-F5344CB8AC3E}">
        <p14:creationId xmlns:p14="http://schemas.microsoft.com/office/powerpoint/2010/main" val="62764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fade">
                                      <p:cBhvr>
                                        <p:cTn id="10" dur="500"/>
                                        <p:tgtEl>
                                          <p:spTgt spid="6">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fade">
                                      <p:cBhvr>
                                        <p:cTn id="13" dur="500"/>
                                        <p:tgtEl>
                                          <p:spTgt spid="6">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5" end="5"/>
                                            </p:txEl>
                                          </p:spTgt>
                                        </p:tgtEl>
                                        <p:attrNameLst>
                                          <p:attrName>style.visibility</p:attrName>
                                        </p:attrNameLst>
                                      </p:cBhvr>
                                      <p:to>
                                        <p:strVal val="visible"/>
                                      </p:to>
                                    </p:set>
                                    <p:animEffect transition="in" filter="fade">
                                      <p:cBhvr>
                                        <p:cTn id="18" dur="500"/>
                                        <p:tgtEl>
                                          <p:spTgt spid="6">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animEffect transition="in" filter="fade">
                                      <p:cBhvr>
                                        <p:cTn id="23" dur="500"/>
                                        <p:tgtEl>
                                          <p:spTgt spid="6">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fade">
                                      <p:cBhvr>
                                        <p:cTn id="28" dur="500"/>
                                        <p:tgtEl>
                                          <p:spTgt spid="6">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animEffect transition="in" filter="fade">
                                      <p:cBhvr>
                                        <p:cTn id="33"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32</a:t>
            </a:fld>
            <a:endParaRPr lang="fr-CH"/>
          </a:p>
        </p:txBody>
      </p:sp>
      <p:sp>
        <p:nvSpPr>
          <p:cNvPr id="5" name="Titre 4"/>
          <p:cNvSpPr>
            <a:spLocks noGrp="1"/>
          </p:cNvSpPr>
          <p:nvPr>
            <p:ph type="title"/>
          </p:nvPr>
        </p:nvSpPr>
        <p:spPr/>
        <p:txBody>
          <a:bodyPr/>
          <a:lstStyle/>
          <a:p>
            <a:r>
              <a:rPr lang="fr-CH" dirty="0" smtClean="0"/>
              <a:t>3 - </a:t>
            </a:r>
            <a:r>
              <a:rPr lang="fr-FR" dirty="0"/>
              <a:t>Rapport du conseil de paroisse</a:t>
            </a:r>
            <a:br>
              <a:rPr lang="fr-FR" dirty="0"/>
            </a:br>
            <a:endParaRPr lang="fr-CH" dirty="0"/>
          </a:p>
        </p:txBody>
      </p:sp>
      <p:sp>
        <p:nvSpPr>
          <p:cNvPr id="6" name="Espace réservé du contenu 5"/>
          <p:cNvSpPr>
            <a:spLocks noGrp="1"/>
          </p:cNvSpPr>
          <p:nvPr>
            <p:ph sz="quarter" idx="13"/>
          </p:nvPr>
        </p:nvSpPr>
        <p:spPr>
          <a:xfrm>
            <a:off x="395536" y="1484784"/>
            <a:ext cx="8280920" cy="4687416"/>
          </a:xfrm>
          <a:ln>
            <a:noFill/>
          </a:ln>
        </p:spPr>
        <p:txBody>
          <a:bodyPr>
            <a:normAutofit/>
          </a:bodyPr>
          <a:lstStyle/>
          <a:p>
            <a:pPr marL="45720" lvl="0" indent="0">
              <a:buNone/>
            </a:pPr>
            <a:r>
              <a:rPr lang="fr-CH" sz="3200" dirty="0" smtClean="0"/>
              <a:t>Animation </a:t>
            </a:r>
            <a:r>
              <a:rPr lang="fr-CH" sz="3200" dirty="0"/>
              <a:t>de la fête patronale </a:t>
            </a:r>
          </a:p>
          <a:p>
            <a:pPr marL="45720" lvl="0" indent="0">
              <a:buNone/>
            </a:pPr>
            <a:endParaRPr lang="fr-FR" sz="3200" b="1" dirty="0"/>
          </a:p>
          <a:p>
            <a:pPr marL="45720" lvl="0" indent="0">
              <a:buNone/>
            </a:pPr>
            <a:endParaRPr lang="fr-CH" sz="3200" dirty="0"/>
          </a:p>
        </p:txBody>
      </p:sp>
      <p:pic>
        <p:nvPicPr>
          <p:cNvPr id="8" name="Image 7"/>
          <p:cNvPicPr>
            <a:picLocks noChangeAspect="1"/>
          </p:cNvPicPr>
          <p:nvPr/>
        </p:nvPicPr>
        <p:blipFill>
          <a:blip r:embed="rId2"/>
          <a:stretch>
            <a:fillRect/>
          </a:stretch>
        </p:blipFill>
        <p:spPr>
          <a:xfrm>
            <a:off x="0" y="2119069"/>
            <a:ext cx="9144000" cy="2619862"/>
          </a:xfrm>
          <a:prstGeom prst="rect">
            <a:avLst/>
          </a:prstGeom>
        </p:spPr>
      </p:pic>
      <p:pic>
        <p:nvPicPr>
          <p:cNvPr id="9" name="Image 8"/>
          <p:cNvPicPr>
            <a:picLocks noChangeAspect="1"/>
          </p:cNvPicPr>
          <p:nvPr/>
        </p:nvPicPr>
        <p:blipFill>
          <a:blip r:embed="rId3"/>
          <a:stretch>
            <a:fillRect/>
          </a:stretch>
        </p:blipFill>
        <p:spPr>
          <a:xfrm>
            <a:off x="15044" y="4606640"/>
            <a:ext cx="9144000" cy="1393695"/>
          </a:xfrm>
          <a:prstGeom prst="rect">
            <a:avLst/>
          </a:prstGeom>
        </p:spPr>
      </p:pic>
    </p:spTree>
    <p:extLst>
      <p:ext uri="{BB962C8B-B14F-4D97-AF65-F5344CB8AC3E}">
        <p14:creationId xmlns:p14="http://schemas.microsoft.com/office/powerpoint/2010/main" val="360469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33</a:t>
            </a:fld>
            <a:endParaRPr lang="fr-CH"/>
          </a:p>
        </p:txBody>
      </p:sp>
      <p:sp>
        <p:nvSpPr>
          <p:cNvPr id="5" name="Titre 4"/>
          <p:cNvSpPr>
            <a:spLocks noGrp="1"/>
          </p:cNvSpPr>
          <p:nvPr>
            <p:ph type="title"/>
          </p:nvPr>
        </p:nvSpPr>
        <p:spPr/>
        <p:txBody>
          <a:bodyPr/>
          <a:lstStyle/>
          <a:p>
            <a:r>
              <a:rPr lang="fr-CH" dirty="0" smtClean="0"/>
              <a:t>3 - </a:t>
            </a:r>
            <a:r>
              <a:rPr lang="fr-FR" dirty="0"/>
              <a:t>Rapport du conseil de paroisse</a:t>
            </a:r>
            <a:br>
              <a:rPr lang="fr-FR" dirty="0"/>
            </a:br>
            <a:endParaRPr lang="fr-CH" dirty="0"/>
          </a:p>
        </p:txBody>
      </p:sp>
      <p:sp>
        <p:nvSpPr>
          <p:cNvPr id="6" name="Espace réservé du contenu 5"/>
          <p:cNvSpPr>
            <a:spLocks noGrp="1"/>
          </p:cNvSpPr>
          <p:nvPr>
            <p:ph sz="quarter" idx="13"/>
          </p:nvPr>
        </p:nvSpPr>
        <p:spPr>
          <a:xfrm>
            <a:off x="395536" y="1484784"/>
            <a:ext cx="8280920" cy="4687416"/>
          </a:xfrm>
          <a:ln>
            <a:noFill/>
          </a:ln>
        </p:spPr>
        <p:txBody>
          <a:bodyPr>
            <a:normAutofit/>
          </a:bodyPr>
          <a:lstStyle/>
          <a:p>
            <a:pPr marL="45720" lvl="0" indent="0">
              <a:buNone/>
            </a:pPr>
            <a:r>
              <a:rPr lang="fr-CH" sz="3200" dirty="0" smtClean="0"/>
              <a:t>Animation </a:t>
            </a:r>
            <a:r>
              <a:rPr lang="fr-CH" sz="3200" dirty="0"/>
              <a:t>de la fête patronale </a:t>
            </a:r>
          </a:p>
          <a:p>
            <a:pPr marL="45720" lvl="0" indent="0">
              <a:buNone/>
            </a:pPr>
            <a:endParaRPr lang="fr-FR" sz="3200" b="1" dirty="0"/>
          </a:p>
          <a:p>
            <a:pPr marL="45720" lvl="0" indent="0">
              <a:buNone/>
            </a:pPr>
            <a:endParaRPr lang="fr-CH" sz="3200" dirty="0"/>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7234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34</a:t>
            </a:fld>
            <a:endParaRPr lang="fr-CH"/>
          </a:p>
        </p:txBody>
      </p:sp>
      <p:sp>
        <p:nvSpPr>
          <p:cNvPr id="5" name="Titre 4"/>
          <p:cNvSpPr>
            <a:spLocks noGrp="1"/>
          </p:cNvSpPr>
          <p:nvPr>
            <p:ph type="title"/>
          </p:nvPr>
        </p:nvSpPr>
        <p:spPr/>
        <p:txBody>
          <a:bodyPr/>
          <a:lstStyle/>
          <a:p>
            <a:r>
              <a:rPr lang="fr-CH" dirty="0" smtClean="0"/>
              <a:t>3 - </a:t>
            </a:r>
            <a:r>
              <a:rPr lang="fr-FR" dirty="0"/>
              <a:t>Rapport du conseil de paroisse</a:t>
            </a:r>
            <a:br>
              <a:rPr lang="fr-FR" dirty="0"/>
            </a:br>
            <a:endParaRPr lang="fr-CH" dirty="0"/>
          </a:p>
        </p:txBody>
      </p:sp>
      <p:sp>
        <p:nvSpPr>
          <p:cNvPr id="6" name="Espace réservé du contenu 5"/>
          <p:cNvSpPr>
            <a:spLocks noGrp="1"/>
          </p:cNvSpPr>
          <p:nvPr>
            <p:ph sz="quarter" idx="13"/>
          </p:nvPr>
        </p:nvSpPr>
        <p:spPr>
          <a:xfrm>
            <a:off x="395536" y="1484784"/>
            <a:ext cx="8280920" cy="4687416"/>
          </a:xfrm>
          <a:ln>
            <a:noFill/>
          </a:ln>
        </p:spPr>
        <p:txBody>
          <a:bodyPr>
            <a:normAutofit/>
          </a:bodyPr>
          <a:lstStyle/>
          <a:p>
            <a:pPr lvl="0"/>
            <a:endParaRPr lang="fr-FR" sz="2800" dirty="0" smtClean="0"/>
          </a:p>
          <a:p>
            <a:pPr marL="45720" lvl="0" indent="0">
              <a:buNone/>
            </a:pPr>
            <a:r>
              <a:rPr lang="fr-FR" sz="3200" b="1" dirty="0" smtClean="0"/>
              <a:t>Sorties </a:t>
            </a:r>
            <a:r>
              <a:rPr lang="fr-FR" sz="3200" b="1" dirty="0"/>
              <a:t>d'Église </a:t>
            </a:r>
            <a:endParaRPr lang="fr-FR" sz="3200" b="1" dirty="0" smtClean="0"/>
          </a:p>
          <a:p>
            <a:pPr marL="45720" lvl="0" indent="0">
              <a:buNone/>
            </a:pPr>
            <a:endParaRPr lang="fr-FR" sz="1400" b="1" dirty="0"/>
          </a:p>
          <a:p>
            <a:pPr marL="45720" lvl="0" indent="0">
              <a:buNone/>
            </a:pPr>
            <a:r>
              <a:rPr lang="fr-FR" sz="3200" dirty="0"/>
              <a:t>9</a:t>
            </a:r>
            <a:r>
              <a:rPr lang="fr-FR" sz="3200" dirty="0" smtClean="0"/>
              <a:t> sorties d’Eglise depuis l’assemblée de l’année dernière</a:t>
            </a:r>
          </a:p>
          <a:p>
            <a:pPr marL="45720" lvl="0" indent="0">
              <a:buNone/>
            </a:pPr>
            <a:r>
              <a:rPr lang="fr-FR" sz="3200" dirty="0" smtClean="0"/>
              <a:t>2 sorties sont et cours de traitement et</a:t>
            </a:r>
          </a:p>
          <a:p>
            <a:pPr marL="45720" lvl="0" indent="0">
              <a:buNone/>
            </a:pPr>
            <a:r>
              <a:rPr lang="fr-FR" sz="3200" dirty="0"/>
              <a:t>1</a:t>
            </a:r>
            <a:r>
              <a:rPr lang="fr-FR" sz="3200" dirty="0" smtClean="0"/>
              <a:t> sortie des corporations ecclésiastiques est également en cours de traitement</a:t>
            </a:r>
          </a:p>
          <a:p>
            <a:pPr marL="45720" lvl="0" indent="0">
              <a:buNone/>
            </a:pPr>
            <a:endParaRPr lang="fr-CH" sz="3200" dirty="0"/>
          </a:p>
        </p:txBody>
      </p:sp>
    </p:spTree>
    <p:extLst>
      <p:ext uri="{BB962C8B-B14F-4D97-AF65-F5344CB8AC3E}">
        <p14:creationId xmlns:p14="http://schemas.microsoft.com/office/powerpoint/2010/main" val="188730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35</a:t>
            </a:fld>
            <a:endParaRPr lang="fr-CH"/>
          </a:p>
        </p:txBody>
      </p:sp>
      <p:sp>
        <p:nvSpPr>
          <p:cNvPr id="5" name="Titre 4"/>
          <p:cNvSpPr>
            <a:spLocks noGrp="1"/>
          </p:cNvSpPr>
          <p:nvPr>
            <p:ph type="title"/>
          </p:nvPr>
        </p:nvSpPr>
        <p:spPr/>
        <p:txBody>
          <a:bodyPr/>
          <a:lstStyle/>
          <a:p>
            <a:r>
              <a:rPr lang="fr-CH" dirty="0" smtClean="0"/>
              <a:t>3 - </a:t>
            </a:r>
            <a:r>
              <a:rPr lang="fr-FR" dirty="0"/>
              <a:t>Rapport du conseil de paroisse</a:t>
            </a:r>
            <a:br>
              <a:rPr lang="fr-FR" dirty="0"/>
            </a:br>
            <a:endParaRPr lang="fr-CH" dirty="0"/>
          </a:p>
        </p:txBody>
      </p:sp>
      <p:sp>
        <p:nvSpPr>
          <p:cNvPr id="6" name="Espace réservé du contenu 5"/>
          <p:cNvSpPr>
            <a:spLocks noGrp="1"/>
          </p:cNvSpPr>
          <p:nvPr>
            <p:ph sz="quarter" idx="13"/>
          </p:nvPr>
        </p:nvSpPr>
        <p:spPr>
          <a:xfrm>
            <a:off x="395536" y="1484784"/>
            <a:ext cx="8280920" cy="4687416"/>
          </a:xfrm>
          <a:ln>
            <a:noFill/>
          </a:ln>
        </p:spPr>
        <p:txBody>
          <a:bodyPr>
            <a:normAutofit/>
          </a:bodyPr>
          <a:lstStyle/>
          <a:p>
            <a:pPr lvl="0"/>
            <a:endParaRPr lang="fr-FR" sz="2800" dirty="0" smtClean="0"/>
          </a:p>
          <a:p>
            <a:pPr marL="45720" lvl="0" indent="0">
              <a:buNone/>
            </a:pPr>
            <a:endParaRPr lang="fr-FR" sz="3200" b="1" dirty="0" smtClean="0"/>
          </a:p>
          <a:p>
            <a:pPr marL="45720" lvl="0" indent="0">
              <a:buNone/>
            </a:pPr>
            <a:endParaRPr lang="fr-FR" sz="3200" b="1" dirty="0"/>
          </a:p>
          <a:p>
            <a:pPr marL="45720" lvl="0" indent="0">
              <a:buNone/>
            </a:pPr>
            <a:r>
              <a:rPr lang="fr-FR" sz="3200" b="1" dirty="0" smtClean="0"/>
              <a:t>		Discussion</a:t>
            </a:r>
            <a:endParaRPr lang="fr-CH" sz="3200" dirty="0"/>
          </a:p>
        </p:txBody>
      </p:sp>
    </p:spTree>
    <p:extLst>
      <p:ext uri="{BB962C8B-B14F-4D97-AF65-F5344CB8AC3E}">
        <p14:creationId xmlns:p14="http://schemas.microsoft.com/office/powerpoint/2010/main" val="5818128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solidFill>
                  <a:prstClr val="black">
                    <a:lumMod val="50000"/>
                    <a:lumOff val="50000"/>
                  </a:prstClr>
                </a:solidFill>
              </a:rPr>
              <a:t>Assemblée du 27 mars 2019</a:t>
            </a:r>
            <a:endParaRPr lang="fr-CH" dirty="0">
              <a:solidFill>
                <a:prstClr val="black">
                  <a:lumMod val="50000"/>
                  <a:lumOff val="50000"/>
                </a:prstClr>
              </a:solidFill>
            </a:endParaRPr>
          </a:p>
        </p:txBody>
      </p:sp>
      <p:sp>
        <p:nvSpPr>
          <p:cNvPr id="3" name="Espace réservé du pied de page 2"/>
          <p:cNvSpPr>
            <a:spLocks noGrp="1"/>
          </p:cNvSpPr>
          <p:nvPr>
            <p:ph type="ftr" sz="quarter" idx="11"/>
          </p:nvPr>
        </p:nvSpPr>
        <p:spPr/>
        <p:txBody>
          <a:bodyPr/>
          <a:lstStyle/>
          <a:p>
            <a:r>
              <a:rPr lang="fr-CH" smtClean="0">
                <a:solidFill>
                  <a:prstClr val="black">
                    <a:lumMod val="50000"/>
                    <a:lumOff val="50000"/>
                  </a:prstClr>
                </a:solidFill>
              </a:rPr>
              <a:t>Paroisse d'Ependes</a:t>
            </a:r>
            <a:endParaRPr lang="fr-CH" dirty="0">
              <a:solidFill>
                <a:prstClr val="black">
                  <a:lumMod val="50000"/>
                  <a:lumOff val="50000"/>
                </a:prstClr>
              </a:solidFill>
            </a:endParaRPr>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solidFill>
                  <a:prstClr val="black">
                    <a:lumMod val="50000"/>
                    <a:lumOff val="50000"/>
                  </a:prstClr>
                </a:solidFill>
              </a:rPr>
              <a:pPr/>
              <a:t>36</a:t>
            </a:fld>
            <a:endParaRPr lang="fr-CH">
              <a:solidFill>
                <a:prstClr val="black">
                  <a:lumMod val="50000"/>
                  <a:lumOff val="50000"/>
                </a:prstClr>
              </a:solidFill>
            </a:endParaRPr>
          </a:p>
        </p:txBody>
      </p:sp>
      <p:sp>
        <p:nvSpPr>
          <p:cNvPr id="5" name="Titre 4"/>
          <p:cNvSpPr>
            <a:spLocks noGrp="1"/>
          </p:cNvSpPr>
          <p:nvPr>
            <p:ph type="title"/>
          </p:nvPr>
        </p:nvSpPr>
        <p:spPr/>
        <p:txBody>
          <a:bodyPr/>
          <a:lstStyle/>
          <a:p>
            <a:r>
              <a:rPr lang="fr-CH" dirty="0" err="1" smtClean="0"/>
              <a:t>Tractanda</a:t>
            </a:r>
            <a:endParaRPr lang="fr-CH" dirty="0"/>
          </a:p>
        </p:txBody>
      </p:sp>
      <p:sp>
        <p:nvSpPr>
          <p:cNvPr id="6" name="Espace réservé du contenu 5"/>
          <p:cNvSpPr>
            <a:spLocks noGrp="1"/>
          </p:cNvSpPr>
          <p:nvPr>
            <p:ph sz="quarter" idx="13"/>
          </p:nvPr>
        </p:nvSpPr>
        <p:spPr>
          <a:xfrm>
            <a:off x="683568" y="1316424"/>
            <a:ext cx="8280920" cy="5052541"/>
          </a:xfrm>
        </p:spPr>
        <p:txBody>
          <a:bodyPr>
            <a:normAutofit fontScale="55000" lnSpcReduction="20000"/>
          </a:bodyPr>
          <a:lstStyle/>
          <a:p>
            <a:pPr marL="502920" lvl="0" indent="-457200">
              <a:buFont typeface="+mj-lt"/>
              <a:buAutoNum type="arabicPeriod"/>
            </a:pPr>
            <a:r>
              <a:rPr lang="fr-FR" sz="4000" dirty="0" smtClean="0">
                <a:solidFill>
                  <a:schemeClr val="bg1">
                    <a:lumMod val="65000"/>
                  </a:schemeClr>
                </a:solidFill>
              </a:rPr>
              <a:t>Accueil</a:t>
            </a:r>
            <a:r>
              <a:rPr lang="fr-FR" sz="4000" dirty="0">
                <a:solidFill>
                  <a:schemeClr val="bg1">
                    <a:lumMod val="65000"/>
                  </a:schemeClr>
                </a:solidFill>
              </a:rPr>
              <a:t>, ouverture et constitution de l’assemblée </a:t>
            </a:r>
            <a:endParaRPr lang="fr-CH" sz="4000" dirty="0">
              <a:solidFill>
                <a:schemeClr val="bg1">
                  <a:lumMod val="65000"/>
                </a:schemeClr>
              </a:solidFill>
            </a:endParaRPr>
          </a:p>
          <a:p>
            <a:pPr marL="502920" lvl="0" indent="-457200">
              <a:buFont typeface="+mj-lt"/>
              <a:buAutoNum type="arabicPeriod"/>
            </a:pPr>
            <a:r>
              <a:rPr lang="fr-FR" sz="4000" dirty="0">
                <a:solidFill>
                  <a:schemeClr val="bg1">
                    <a:lumMod val="65000"/>
                  </a:schemeClr>
                </a:solidFill>
              </a:rPr>
              <a:t>Procès-verbal de la dernière assemblée </a:t>
            </a:r>
            <a:endParaRPr lang="fr-CH" sz="4000" dirty="0">
              <a:solidFill>
                <a:schemeClr val="bg1">
                  <a:lumMod val="65000"/>
                </a:schemeClr>
              </a:solidFill>
            </a:endParaRPr>
          </a:p>
          <a:p>
            <a:pPr marL="502920" lvl="0" indent="-457200">
              <a:buFont typeface="+mj-lt"/>
              <a:buAutoNum type="arabicPeriod"/>
            </a:pPr>
            <a:r>
              <a:rPr lang="fr-FR" sz="4000" dirty="0">
                <a:solidFill>
                  <a:schemeClr val="bg1">
                    <a:lumMod val="65000"/>
                  </a:schemeClr>
                </a:solidFill>
              </a:rPr>
              <a:t>Rapport du conseil de paroisse </a:t>
            </a:r>
            <a:endParaRPr lang="fr-CH" sz="4000" dirty="0">
              <a:solidFill>
                <a:schemeClr val="bg1">
                  <a:lumMod val="65000"/>
                </a:schemeClr>
              </a:solidFill>
            </a:endParaRPr>
          </a:p>
          <a:p>
            <a:pPr marL="502920" lvl="0" indent="-457200">
              <a:buFont typeface="+mj-lt"/>
              <a:buAutoNum type="arabicPeriod"/>
            </a:pPr>
            <a:r>
              <a:rPr lang="fr-FR" sz="5000" b="1" dirty="0">
                <a:solidFill>
                  <a:schemeClr val="tx1"/>
                </a:solidFill>
              </a:rPr>
              <a:t>Comptes </a:t>
            </a:r>
            <a:r>
              <a:rPr lang="fr-FR" sz="5000" b="1" dirty="0" smtClean="0">
                <a:solidFill>
                  <a:schemeClr val="tx1"/>
                </a:solidFill>
              </a:rPr>
              <a:t>2018 </a:t>
            </a:r>
            <a:endParaRPr lang="fr-CH" sz="5000" b="1" dirty="0">
              <a:solidFill>
                <a:schemeClr val="tx1"/>
              </a:solidFill>
            </a:endParaRPr>
          </a:p>
          <a:p>
            <a:pPr marL="45720" indent="0">
              <a:buNone/>
            </a:pPr>
            <a:r>
              <a:rPr lang="fr-FR" sz="5000" b="1" dirty="0" smtClean="0">
                <a:solidFill>
                  <a:schemeClr val="tx1"/>
                </a:solidFill>
              </a:rPr>
              <a:t>	Rapport </a:t>
            </a:r>
            <a:r>
              <a:rPr lang="fr-FR" sz="5000" b="1" dirty="0">
                <a:solidFill>
                  <a:schemeClr val="tx1"/>
                </a:solidFill>
              </a:rPr>
              <a:t>de la commission financière </a:t>
            </a:r>
            <a:endParaRPr lang="fr-CH" sz="5000" b="1" dirty="0">
              <a:solidFill>
                <a:schemeClr val="tx1"/>
              </a:solidFill>
            </a:endParaRPr>
          </a:p>
          <a:p>
            <a:pPr marL="502920" lvl="0" indent="-457200">
              <a:buFont typeface="+mj-lt"/>
              <a:buAutoNum type="arabicPeriod" startAt="5"/>
            </a:pPr>
            <a:r>
              <a:rPr lang="fr-FR" sz="4000" dirty="0">
                <a:solidFill>
                  <a:schemeClr val="bg1">
                    <a:lumMod val="65000"/>
                  </a:schemeClr>
                </a:solidFill>
              </a:rPr>
              <a:t>Budget </a:t>
            </a:r>
            <a:r>
              <a:rPr lang="fr-FR" sz="4000" dirty="0" smtClean="0">
                <a:solidFill>
                  <a:schemeClr val="bg1">
                    <a:lumMod val="65000"/>
                  </a:schemeClr>
                </a:solidFill>
              </a:rPr>
              <a:t>2019</a:t>
            </a:r>
            <a:endParaRPr lang="fr-CH" sz="4000" dirty="0">
              <a:solidFill>
                <a:schemeClr val="bg1">
                  <a:lumMod val="65000"/>
                </a:schemeClr>
              </a:solidFill>
            </a:endParaRPr>
          </a:p>
          <a:p>
            <a:pPr marL="640080" lvl="2" indent="0">
              <a:buNone/>
            </a:pPr>
            <a:r>
              <a:rPr lang="fr-FR" sz="4000" dirty="0">
                <a:solidFill>
                  <a:schemeClr val="bg1">
                    <a:lumMod val="65000"/>
                  </a:schemeClr>
                </a:solidFill>
              </a:rPr>
              <a:t>Fonctionnement </a:t>
            </a:r>
            <a:endParaRPr lang="fr-CH" sz="4000" dirty="0">
              <a:solidFill>
                <a:schemeClr val="bg1">
                  <a:lumMod val="65000"/>
                </a:schemeClr>
              </a:solidFill>
            </a:endParaRPr>
          </a:p>
          <a:p>
            <a:pPr marL="640080" lvl="2" indent="0">
              <a:buNone/>
            </a:pPr>
            <a:r>
              <a:rPr lang="fr-FR" sz="4000" dirty="0">
                <a:solidFill>
                  <a:schemeClr val="bg1">
                    <a:lumMod val="65000"/>
                  </a:schemeClr>
                </a:solidFill>
              </a:rPr>
              <a:t>Investissements </a:t>
            </a:r>
            <a:endParaRPr lang="fr-CH" sz="4000" dirty="0">
              <a:solidFill>
                <a:schemeClr val="bg1">
                  <a:lumMod val="65000"/>
                </a:schemeClr>
              </a:solidFill>
            </a:endParaRPr>
          </a:p>
          <a:p>
            <a:pPr marL="45720" indent="0">
              <a:buNone/>
            </a:pPr>
            <a:r>
              <a:rPr lang="fr-FR" sz="4000" dirty="0" smtClean="0">
                <a:solidFill>
                  <a:schemeClr val="bg1">
                    <a:lumMod val="65000"/>
                  </a:schemeClr>
                </a:solidFill>
              </a:rPr>
              <a:t>	Rapport </a:t>
            </a:r>
            <a:r>
              <a:rPr lang="fr-FR" sz="4000" dirty="0">
                <a:solidFill>
                  <a:schemeClr val="bg1">
                    <a:lumMod val="65000"/>
                  </a:schemeClr>
                </a:solidFill>
              </a:rPr>
              <a:t>de la commission financière </a:t>
            </a:r>
            <a:endParaRPr lang="fr-FR" sz="4000" dirty="0" smtClean="0">
              <a:solidFill>
                <a:schemeClr val="bg1">
                  <a:lumMod val="65000"/>
                </a:schemeClr>
              </a:solidFill>
            </a:endParaRPr>
          </a:p>
          <a:p>
            <a:pPr marL="502920" lvl="0" indent="-457200">
              <a:lnSpc>
                <a:spcPct val="150000"/>
              </a:lnSpc>
              <a:buFont typeface="+mj-lt"/>
              <a:buAutoNum type="arabicPeriod" startAt="6"/>
            </a:pPr>
            <a:r>
              <a:rPr lang="fr-FR" sz="4000" dirty="0" smtClean="0">
                <a:solidFill>
                  <a:schemeClr val="bg1">
                    <a:lumMod val="65000"/>
                  </a:schemeClr>
                </a:solidFill>
              </a:rPr>
              <a:t>Parole </a:t>
            </a:r>
            <a:r>
              <a:rPr lang="fr-FR" sz="4000" dirty="0">
                <a:solidFill>
                  <a:schemeClr val="bg1">
                    <a:lumMod val="65000"/>
                  </a:schemeClr>
                </a:solidFill>
              </a:rPr>
              <a:t>au conseil pastoral </a:t>
            </a:r>
            <a:endParaRPr lang="fr-CH" sz="4000" dirty="0">
              <a:solidFill>
                <a:schemeClr val="bg1">
                  <a:lumMod val="65000"/>
                </a:schemeClr>
              </a:solidFill>
            </a:endParaRPr>
          </a:p>
          <a:p>
            <a:pPr marL="502920" lvl="0" indent="-457200">
              <a:lnSpc>
                <a:spcPct val="150000"/>
              </a:lnSpc>
              <a:buFont typeface="+mj-lt"/>
              <a:buAutoNum type="arabicPeriod" startAt="6"/>
            </a:pPr>
            <a:r>
              <a:rPr lang="fr-FR" sz="4000" dirty="0" smtClean="0">
                <a:solidFill>
                  <a:schemeClr val="bg1">
                    <a:lumMod val="65000"/>
                  </a:schemeClr>
                </a:solidFill>
              </a:rPr>
              <a:t>Divers</a:t>
            </a:r>
            <a:endParaRPr lang="fr-CH" dirty="0">
              <a:solidFill>
                <a:schemeClr val="bg1">
                  <a:lumMod val="65000"/>
                </a:schemeClr>
              </a:solidFill>
            </a:endParaRPr>
          </a:p>
        </p:txBody>
      </p:sp>
    </p:spTree>
    <p:extLst>
      <p:ext uri="{BB962C8B-B14F-4D97-AF65-F5344CB8AC3E}">
        <p14:creationId xmlns:p14="http://schemas.microsoft.com/office/powerpoint/2010/main" val="7157172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37</a:t>
            </a:fld>
            <a:endParaRPr lang="fr-CH"/>
          </a:p>
        </p:txBody>
      </p:sp>
      <p:sp>
        <p:nvSpPr>
          <p:cNvPr id="5" name="Titre 4"/>
          <p:cNvSpPr>
            <a:spLocks noGrp="1"/>
          </p:cNvSpPr>
          <p:nvPr>
            <p:ph type="title"/>
          </p:nvPr>
        </p:nvSpPr>
        <p:spPr/>
        <p:txBody>
          <a:bodyPr/>
          <a:lstStyle/>
          <a:p>
            <a:r>
              <a:rPr lang="fr-CH" dirty="0" smtClean="0"/>
              <a:t>4 – Comptes 2018</a:t>
            </a:r>
            <a:endParaRPr lang="fr-CH" dirty="0"/>
          </a:p>
        </p:txBody>
      </p:sp>
      <p:sp>
        <p:nvSpPr>
          <p:cNvPr id="8" name="Espace réservé du contenu 5"/>
          <p:cNvSpPr>
            <a:spLocks noGrp="1"/>
          </p:cNvSpPr>
          <p:nvPr>
            <p:ph sz="quarter" idx="13"/>
          </p:nvPr>
        </p:nvSpPr>
        <p:spPr>
          <a:xfrm>
            <a:off x="491495" y="1556792"/>
            <a:ext cx="8280920" cy="3528392"/>
          </a:xfrm>
        </p:spPr>
        <p:txBody>
          <a:bodyPr>
            <a:noAutofit/>
          </a:bodyPr>
          <a:lstStyle/>
          <a:p>
            <a:pPr marL="228600" lvl="1">
              <a:lnSpc>
                <a:spcPct val="150000"/>
              </a:lnSpc>
            </a:pPr>
            <a:r>
              <a:rPr lang="fr-CH" sz="2800" dirty="0" smtClean="0"/>
              <a:t>Présentation des comptes</a:t>
            </a:r>
          </a:p>
          <a:p>
            <a:pPr marL="777240" lvl="3">
              <a:lnSpc>
                <a:spcPct val="150000"/>
              </a:lnSpc>
            </a:pPr>
            <a:r>
              <a:rPr lang="fr-CH" sz="2000" dirty="0" smtClean="0"/>
              <a:t>Aperçu global</a:t>
            </a:r>
          </a:p>
          <a:p>
            <a:pPr marL="777240" lvl="3">
              <a:lnSpc>
                <a:spcPct val="150000"/>
              </a:lnSpc>
            </a:pPr>
            <a:r>
              <a:rPr lang="fr-CH" sz="2000" dirty="0" smtClean="0"/>
              <a:t>Détail de certains postes</a:t>
            </a:r>
            <a:endParaRPr lang="fr-CH" sz="2000" dirty="0"/>
          </a:p>
          <a:p>
            <a:pPr>
              <a:lnSpc>
                <a:spcPct val="150000"/>
              </a:lnSpc>
            </a:pPr>
            <a:r>
              <a:rPr lang="fr-CH" sz="2800" dirty="0" smtClean="0"/>
              <a:t>Questions</a:t>
            </a:r>
          </a:p>
          <a:p>
            <a:pPr>
              <a:lnSpc>
                <a:spcPct val="150000"/>
              </a:lnSpc>
            </a:pPr>
            <a:r>
              <a:rPr lang="fr-CH" sz="2800" dirty="0" smtClean="0"/>
              <a:t>Rapport de la commission financière</a:t>
            </a:r>
          </a:p>
          <a:p>
            <a:pPr>
              <a:lnSpc>
                <a:spcPct val="150000"/>
              </a:lnSpc>
            </a:pPr>
            <a:r>
              <a:rPr lang="fr-CH" sz="2800" dirty="0" smtClean="0"/>
              <a:t>Approbation des comptes </a:t>
            </a:r>
            <a:endParaRPr lang="fr-CH" sz="2800" dirty="0"/>
          </a:p>
        </p:txBody>
      </p:sp>
    </p:spTree>
    <p:extLst>
      <p:ext uri="{BB962C8B-B14F-4D97-AF65-F5344CB8AC3E}">
        <p14:creationId xmlns:p14="http://schemas.microsoft.com/office/powerpoint/2010/main" val="151506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38</a:t>
            </a:fld>
            <a:endParaRPr lang="fr-CH"/>
          </a:p>
        </p:txBody>
      </p:sp>
      <p:sp>
        <p:nvSpPr>
          <p:cNvPr id="5" name="Titre 4"/>
          <p:cNvSpPr>
            <a:spLocks noGrp="1"/>
          </p:cNvSpPr>
          <p:nvPr>
            <p:ph type="title"/>
          </p:nvPr>
        </p:nvSpPr>
        <p:spPr/>
        <p:txBody>
          <a:bodyPr/>
          <a:lstStyle/>
          <a:p>
            <a:r>
              <a:rPr lang="fr-CH" dirty="0" smtClean="0"/>
              <a:t>4 – Comptes 2018</a:t>
            </a:r>
            <a:endParaRPr lang="fr-CH" dirty="0"/>
          </a:p>
        </p:txBody>
      </p:sp>
      <p:graphicFrame>
        <p:nvGraphicFramePr>
          <p:cNvPr id="9" name="Espace réservé du contenu 8"/>
          <p:cNvGraphicFramePr>
            <a:graphicFrameLocks noGrp="1"/>
          </p:cNvGraphicFramePr>
          <p:nvPr>
            <p:ph sz="quarter" idx="13"/>
            <p:extLst>
              <p:ext uri="{D42A27DB-BD31-4B8C-83A1-F6EECF244321}">
                <p14:modId xmlns:p14="http://schemas.microsoft.com/office/powerpoint/2010/main" val="1280164835"/>
              </p:ext>
            </p:extLst>
          </p:nvPr>
        </p:nvGraphicFramePr>
        <p:xfrm>
          <a:off x="395288" y="1052737"/>
          <a:ext cx="8748712" cy="5328592"/>
        </p:xfrm>
        <a:graphic>
          <a:graphicData uri="http://schemas.openxmlformats.org/drawingml/2006/chart">
            <c:chart xmlns:c="http://schemas.openxmlformats.org/drawingml/2006/chart" xmlns:r="http://schemas.openxmlformats.org/officeDocument/2006/relationships" r:id="rId3"/>
          </a:graphicData>
        </a:graphic>
      </p:graphicFrame>
      <p:sp>
        <p:nvSpPr>
          <p:cNvPr id="7" name="ZoneTexte 6"/>
          <p:cNvSpPr txBox="1"/>
          <p:nvPr/>
        </p:nvSpPr>
        <p:spPr>
          <a:xfrm>
            <a:off x="5804148" y="2932203"/>
            <a:ext cx="3250704" cy="1569660"/>
          </a:xfrm>
          <a:prstGeom prst="rect">
            <a:avLst/>
          </a:prstGeom>
          <a:noFill/>
        </p:spPr>
        <p:txBody>
          <a:bodyPr wrap="square" rtlCol="0">
            <a:spAutoFit/>
          </a:bodyPr>
          <a:lstStyle/>
          <a:p>
            <a:r>
              <a:rPr lang="fr-CH" sz="2400" dirty="0" smtClean="0"/>
              <a:t>Les 3 premiers postes représentent 129’550.- soit le 54.3% de nos revenus</a:t>
            </a:r>
            <a:endParaRPr lang="fr-CH" sz="2400" dirty="0"/>
          </a:p>
        </p:txBody>
      </p:sp>
      <p:sp>
        <p:nvSpPr>
          <p:cNvPr id="10" name="Rectangle 9"/>
          <p:cNvSpPr/>
          <p:nvPr/>
        </p:nvSpPr>
        <p:spPr>
          <a:xfrm>
            <a:off x="2411760" y="5552873"/>
            <a:ext cx="2448272" cy="302548"/>
          </a:xfrm>
          <a:prstGeom prst="rect">
            <a:avLst/>
          </a:prstGeom>
          <a:noFill/>
          <a:ln w="635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ZoneTexte 10"/>
          <p:cNvSpPr txBox="1"/>
          <p:nvPr/>
        </p:nvSpPr>
        <p:spPr>
          <a:xfrm>
            <a:off x="5214948" y="5288649"/>
            <a:ext cx="3816424" cy="830997"/>
          </a:xfrm>
          <a:prstGeom prst="rect">
            <a:avLst/>
          </a:prstGeom>
          <a:noFill/>
        </p:spPr>
        <p:txBody>
          <a:bodyPr wrap="square" rtlCol="0">
            <a:spAutoFit/>
          </a:bodyPr>
          <a:lstStyle/>
          <a:p>
            <a:r>
              <a:rPr lang="fr-CH" sz="2400" dirty="0" smtClean="0">
                <a:solidFill>
                  <a:schemeClr val="bg2">
                    <a:lumMod val="75000"/>
                  </a:schemeClr>
                </a:solidFill>
              </a:rPr>
              <a:t>C’est en fait notre marge de manœuvre </a:t>
            </a:r>
            <a:endParaRPr lang="fr-CH" sz="2400" dirty="0">
              <a:solidFill>
                <a:schemeClr val="bg2">
                  <a:lumMod val="75000"/>
                </a:schemeClr>
              </a:solidFill>
            </a:endParaRPr>
          </a:p>
        </p:txBody>
      </p:sp>
      <p:sp>
        <p:nvSpPr>
          <p:cNvPr id="12" name="Rectangle 11"/>
          <p:cNvSpPr/>
          <p:nvPr/>
        </p:nvSpPr>
        <p:spPr>
          <a:xfrm>
            <a:off x="683568" y="1321314"/>
            <a:ext cx="3024336" cy="1171582"/>
          </a:xfrm>
          <a:prstGeom prst="rect">
            <a:avLst/>
          </a:prstGeom>
          <a:noFill/>
          <a:ln w="635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05550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0" presetClass="entr" presetSubtype="0" fill="hold" nodeType="withEffect">
                                  <p:stCondLst>
                                    <p:cond delay="25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2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39</a:t>
            </a:fld>
            <a:endParaRPr lang="fr-CH"/>
          </a:p>
        </p:txBody>
      </p:sp>
      <p:sp>
        <p:nvSpPr>
          <p:cNvPr id="5" name="Titre 4"/>
          <p:cNvSpPr>
            <a:spLocks noGrp="1"/>
          </p:cNvSpPr>
          <p:nvPr>
            <p:ph type="title"/>
          </p:nvPr>
        </p:nvSpPr>
        <p:spPr/>
        <p:txBody>
          <a:bodyPr/>
          <a:lstStyle/>
          <a:p>
            <a:r>
              <a:rPr lang="fr-CH" dirty="0" smtClean="0"/>
              <a:t>4 – Comptes 2018</a:t>
            </a:r>
            <a:endParaRPr lang="fr-CH" dirty="0"/>
          </a:p>
        </p:txBody>
      </p:sp>
      <p:graphicFrame>
        <p:nvGraphicFramePr>
          <p:cNvPr id="11" name="Graphique 10"/>
          <p:cNvGraphicFramePr>
            <a:graphicFrameLocks/>
          </p:cNvGraphicFramePr>
          <p:nvPr>
            <p:extLst>
              <p:ext uri="{D42A27DB-BD31-4B8C-83A1-F6EECF244321}">
                <p14:modId xmlns:p14="http://schemas.microsoft.com/office/powerpoint/2010/main" val="2507805393"/>
              </p:ext>
            </p:extLst>
          </p:nvPr>
        </p:nvGraphicFramePr>
        <p:xfrm>
          <a:off x="249168" y="1412776"/>
          <a:ext cx="9795440" cy="4759424"/>
        </p:xfrm>
        <a:graphic>
          <a:graphicData uri="http://schemas.openxmlformats.org/drawingml/2006/chart">
            <c:chart xmlns:c="http://schemas.openxmlformats.org/drawingml/2006/chart" xmlns:r="http://schemas.openxmlformats.org/officeDocument/2006/relationships" r:id="rId2"/>
          </a:graphicData>
        </a:graphic>
      </p:graphicFrame>
      <p:sp>
        <p:nvSpPr>
          <p:cNvPr id="8" name="ZoneTexte 7"/>
          <p:cNvSpPr txBox="1"/>
          <p:nvPr/>
        </p:nvSpPr>
        <p:spPr>
          <a:xfrm>
            <a:off x="5364088" y="1988840"/>
            <a:ext cx="3024336" cy="523220"/>
          </a:xfrm>
          <a:prstGeom prst="rect">
            <a:avLst/>
          </a:prstGeom>
          <a:noFill/>
        </p:spPr>
        <p:txBody>
          <a:bodyPr wrap="square" rtlCol="0">
            <a:spAutoFit/>
          </a:bodyPr>
          <a:lstStyle/>
          <a:p>
            <a:r>
              <a:rPr lang="fr-CH" sz="2800" dirty="0" smtClean="0">
                <a:solidFill>
                  <a:schemeClr val="accent6"/>
                </a:solidFill>
              </a:rPr>
              <a:t>Rentrées fiscales</a:t>
            </a:r>
            <a:endParaRPr lang="fr-CH" sz="2800" dirty="0">
              <a:solidFill>
                <a:schemeClr val="accent6"/>
              </a:solidFill>
            </a:endParaRPr>
          </a:p>
        </p:txBody>
      </p:sp>
    </p:spTree>
    <p:extLst>
      <p:ext uri="{BB962C8B-B14F-4D97-AF65-F5344CB8AC3E}">
        <p14:creationId xmlns:p14="http://schemas.microsoft.com/office/powerpoint/2010/main" val="3656169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dirty="0"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4</a:t>
            </a:fld>
            <a:endParaRPr lang="fr-CH"/>
          </a:p>
        </p:txBody>
      </p:sp>
      <p:sp>
        <p:nvSpPr>
          <p:cNvPr id="5" name="Titre 4"/>
          <p:cNvSpPr>
            <a:spLocks noGrp="1"/>
          </p:cNvSpPr>
          <p:nvPr>
            <p:ph type="title"/>
          </p:nvPr>
        </p:nvSpPr>
        <p:spPr/>
        <p:txBody>
          <a:bodyPr/>
          <a:lstStyle/>
          <a:p>
            <a:pPr marL="502920" indent="-457200"/>
            <a:r>
              <a:rPr lang="fr-FR" dirty="0" smtClean="0"/>
              <a:t>1 -Accueil</a:t>
            </a:r>
            <a:r>
              <a:rPr lang="fr-FR" dirty="0"/>
              <a:t>, ouverture et constitution de l’assemblée</a:t>
            </a:r>
          </a:p>
        </p:txBody>
      </p:sp>
      <p:sp>
        <p:nvSpPr>
          <p:cNvPr id="6" name="Espace réservé du contenu 5"/>
          <p:cNvSpPr>
            <a:spLocks noGrp="1"/>
          </p:cNvSpPr>
          <p:nvPr>
            <p:ph sz="quarter" idx="13"/>
          </p:nvPr>
        </p:nvSpPr>
        <p:spPr>
          <a:xfrm>
            <a:off x="395536" y="1956284"/>
            <a:ext cx="8280920" cy="3528392"/>
          </a:xfrm>
        </p:spPr>
        <p:txBody>
          <a:bodyPr>
            <a:noAutofit/>
          </a:bodyPr>
          <a:lstStyle/>
          <a:p>
            <a:r>
              <a:rPr lang="fr-CH" sz="2000" dirty="0">
                <a:solidFill>
                  <a:schemeClr val="bg1">
                    <a:lumMod val="65000"/>
                  </a:schemeClr>
                </a:solidFill>
              </a:rPr>
              <a:t>Accueil </a:t>
            </a:r>
            <a:r>
              <a:rPr lang="fr-CH" sz="2000" dirty="0" smtClean="0">
                <a:solidFill>
                  <a:schemeClr val="bg1">
                    <a:lumMod val="65000"/>
                  </a:schemeClr>
                </a:solidFill>
              </a:rPr>
              <a:t>et salutations par </a:t>
            </a:r>
            <a:r>
              <a:rPr lang="fr-CH" sz="2000" dirty="0">
                <a:solidFill>
                  <a:schemeClr val="bg1">
                    <a:lumMod val="65000"/>
                  </a:schemeClr>
                </a:solidFill>
              </a:rPr>
              <a:t>le Président </a:t>
            </a:r>
            <a:endParaRPr lang="fr-CH" sz="2000" dirty="0" smtClean="0">
              <a:solidFill>
                <a:schemeClr val="bg1">
                  <a:lumMod val="65000"/>
                </a:schemeClr>
              </a:solidFill>
            </a:endParaRPr>
          </a:p>
          <a:p>
            <a:r>
              <a:rPr lang="fr-CH" sz="2000" dirty="0" smtClean="0">
                <a:solidFill>
                  <a:schemeClr val="bg1">
                    <a:lumMod val="65000"/>
                  </a:schemeClr>
                </a:solidFill>
              </a:rPr>
              <a:t>Moment </a:t>
            </a:r>
            <a:r>
              <a:rPr lang="fr-CH" sz="2000" dirty="0">
                <a:solidFill>
                  <a:schemeClr val="bg1">
                    <a:lumMod val="65000"/>
                  </a:schemeClr>
                </a:solidFill>
              </a:rPr>
              <a:t>de silence en pensant aux paroissiennes et paroissiens qui nous ont quittés durant l'année </a:t>
            </a:r>
            <a:r>
              <a:rPr lang="fr-CH" sz="2000" dirty="0" smtClean="0">
                <a:solidFill>
                  <a:schemeClr val="bg1">
                    <a:lumMod val="65000"/>
                  </a:schemeClr>
                </a:solidFill>
              </a:rPr>
              <a:t>écoulée ou qui ne peuvent se joindre à nous, retenus par la maladie, un handicap.</a:t>
            </a:r>
          </a:p>
          <a:p>
            <a:r>
              <a:rPr lang="fr-CH" sz="2000" dirty="0" smtClean="0">
                <a:solidFill>
                  <a:schemeClr val="bg1">
                    <a:lumMod val="65000"/>
                  </a:schemeClr>
                </a:solidFill>
              </a:rPr>
              <a:t>Prière </a:t>
            </a:r>
            <a:r>
              <a:rPr lang="fr-CH" sz="2000" dirty="0">
                <a:solidFill>
                  <a:schemeClr val="bg1">
                    <a:lumMod val="65000"/>
                  </a:schemeClr>
                </a:solidFill>
              </a:rPr>
              <a:t>faite par le prêtre </a:t>
            </a:r>
          </a:p>
          <a:p>
            <a:r>
              <a:rPr lang="fr-CH" sz="2000" dirty="0" smtClean="0">
                <a:solidFill>
                  <a:schemeClr val="bg1">
                    <a:lumMod val="65000"/>
                  </a:schemeClr>
                </a:solidFill>
              </a:rPr>
              <a:t>Acceptation de l’ordre du jour</a:t>
            </a:r>
          </a:p>
          <a:p>
            <a:r>
              <a:rPr lang="fr-CH" sz="2800" dirty="0" smtClean="0"/>
              <a:t>Enregistrement des débats</a:t>
            </a:r>
          </a:p>
          <a:p>
            <a:r>
              <a:rPr lang="fr-CH" sz="2800" dirty="0" smtClean="0"/>
              <a:t>Validation de l’assemblée</a:t>
            </a:r>
          </a:p>
          <a:p>
            <a:r>
              <a:rPr lang="fr-CH" sz="2800" dirty="0" smtClean="0"/>
              <a:t>Nomination des scrutateurs et/ou scrutatrices</a:t>
            </a:r>
            <a:endParaRPr lang="fr-CH" sz="2800" dirty="0"/>
          </a:p>
        </p:txBody>
      </p:sp>
    </p:spTree>
    <p:extLst>
      <p:ext uri="{BB962C8B-B14F-4D97-AF65-F5344CB8AC3E}">
        <p14:creationId xmlns:p14="http://schemas.microsoft.com/office/powerpoint/2010/main" val="169016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40</a:t>
            </a:fld>
            <a:endParaRPr lang="fr-CH"/>
          </a:p>
        </p:txBody>
      </p:sp>
      <p:sp>
        <p:nvSpPr>
          <p:cNvPr id="5" name="Titre 4"/>
          <p:cNvSpPr>
            <a:spLocks noGrp="1"/>
          </p:cNvSpPr>
          <p:nvPr>
            <p:ph type="title"/>
          </p:nvPr>
        </p:nvSpPr>
        <p:spPr/>
        <p:txBody>
          <a:bodyPr/>
          <a:lstStyle/>
          <a:p>
            <a:r>
              <a:rPr lang="fr-CH" dirty="0" smtClean="0"/>
              <a:t>4 – Comptes 2018</a:t>
            </a:r>
            <a:endParaRPr lang="fr-CH" dirty="0"/>
          </a:p>
        </p:txBody>
      </p:sp>
      <p:sp>
        <p:nvSpPr>
          <p:cNvPr id="8" name="Espace réservé du contenu 5"/>
          <p:cNvSpPr>
            <a:spLocks noGrp="1"/>
          </p:cNvSpPr>
          <p:nvPr>
            <p:ph sz="quarter" idx="13"/>
          </p:nvPr>
        </p:nvSpPr>
        <p:spPr>
          <a:xfrm>
            <a:off x="406672" y="1412776"/>
            <a:ext cx="8280920" cy="4104456"/>
          </a:xfrm>
        </p:spPr>
        <p:txBody>
          <a:bodyPr>
            <a:noAutofit/>
          </a:bodyPr>
          <a:lstStyle/>
          <a:p>
            <a:pPr marL="45720" indent="0">
              <a:buNone/>
            </a:pPr>
            <a:r>
              <a:rPr lang="fr-CH" sz="3600" dirty="0" smtClean="0"/>
              <a:t>394.314 	Frais d’entretien des 				bâtiments et des forêts</a:t>
            </a:r>
          </a:p>
          <a:p>
            <a:pPr marL="45720" indent="0">
              <a:buNone/>
            </a:pPr>
            <a:endParaRPr lang="fr-CH" sz="1600" dirty="0" smtClean="0"/>
          </a:p>
          <a:p>
            <a:pPr marL="45720" indent="0">
              <a:lnSpc>
                <a:spcPct val="150000"/>
              </a:lnSpc>
              <a:buNone/>
            </a:pPr>
            <a:r>
              <a:rPr lang="fr-CH" sz="2800" dirty="0" smtClean="0"/>
              <a:t>Budget 2018	Comptes 2018	Différence</a:t>
            </a:r>
            <a:endParaRPr lang="fr-CH" sz="2800" dirty="0"/>
          </a:p>
          <a:p>
            <a:pPr marL="45720" indent="0">
              <a:lnSpc>
                <a:spcPct val="150000"/>
              </a:lnSpc>
              <a:buNone/>
            </a:pPr>
            <a:r>
              <a:rPr lang="fr-CH" sz="2800" dirty="0" smtClean="0"/>
              <a:t>12'000.00 		560.15		11’439.85</a:t>
            </a:r>
          </a:p>
          <a:p>
            <a:pPr marL="45720" indent="0">
              <a:lnSpc>
                <a:spcPct val="150000"/>
              </a:lnSpc>
              <a:buNone/>
            </a:pPr>
            <a:r>
              <a:rPr lang="fr-CH" sz="2800" i="1" dirty="0">
                <a:solidFill>
                  <a:schemeClr val="tx1"/>
                </a:solidFill>
              </a:rPr>
              <a:t>La </a:t>
            </a:r>
            <a:r>
              <a:rPr lang="fr-CH" sz="2800" i="1" dirty="0" smtClean="0">
                <a:solidFill>
                  <a:schemeClr val="tx1"/>
                </a:solidFill>
              </a:rPr>
              <a:t>construction de la rampe d’accès à l’église a été différée. On en parlera aux investissements.</a:t>
            </a:r>
            <a:endParaRPr lang="fr-CH" sz="2800" i="1" dirty="0">
              <a:solidFill>
                <a:schemeClr val="tx1"/>
              </a:solidFill>
            </a:endParaRPr>
          </a:p>
        </p:txBody>
      </p:sp>
    </p:spTree>
    <p:extLst>
      <p:ext uri="{BB962C8B-B14F-4D97-AF65-F5344CB8AC3E}">
        <p14:creationId xmlns:p14="http://schemas.microsoft.com/office/powerpoint/2010/main" val="427316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solidFill>
                  <a:prstClr val="black">
                    <a:lumMod val="50000"/>
                    <a:lumOff val="50000"/>
                  </a:prstClr>
                </a:solidFill>
              </a:rPr>
              <a:t>Assemblée du 27 mars 2019</a:t>
            </a:r>
            <a:endParaRPr lang="fr-CH" dirty="0">
              <a:solidFill>
                <a:prstClr val="black">
                  <a:lumMod val="50000"/>
                  <a:lumOff val="50000"/>
                </a:prstClr>
              </a:solidFill>
            </a:endParaRPr>
          </a:p>
        </p:txBody>
      </p:sp>
      <p:sp>
        <p:nvSpPr>
          <p:cNvPr id="3" name="Espace réservé du pied de page 2"/>
          <p:cNvSpPr>
            <a:spLocks noGrp="1"/>
          </p:cNvSpPr>
          <p:nvPr>
            <p:ph type="ftr" sz="quarter" idx="11"/>
          </p:nvPr>
        </p:nvSpPr>
        <p:spPr/>
        <p:txBody>
          <a:bodyPr/>
          <a:lstStyle/>
          <a:p>
            <a:r>
              <a:rPr lang="fr-CH" smtClean="0">
                <a:solidFill>
                  <a:prstClr val="black">
                    <a:lumMod val="50000"/>
                    <a:lumOff val="50000"/>
                  </a:prstClr>
                </a:solidFill>
              </a:rPr>
              <a:t>Paroisse d'Ependes</a:t>
            </a:r>
            <a:endParaRPr lang="fr-CH" dirty="0">
              <a:solidFill>
                <a:prstClr val="black">
                  <a:lumMod val="50000"/>
                  <a:lumOff val="50000"/>
                </a:prstClr>
              </a:solidFill>
            </a:endParaRPr>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solidFill>
                  <a:prstClr val="black">
                    <a:lumMod val="50000"/>
                    <a:lumOff val="50000"/>
                  </a:prstClr>
                </a:solidFill>
              </a:rPr>
              <a:pPr/>
              <a:t>41</a:t>
            </a:fld>
            <a:endParaRPr lang="fr-CH">
              <a:solidFill>
                <a:prstClr val="black">
                  <a:lumMod val="50000"/>
                  <a:lumOff val="50000"/>
                </a:prstClr>
              </a:solidFill>
            </a:endParaRPr>
          </a:p>
        </p:txBody>
      </p:sp>
      <p:sp>
        <p:nvSpPr>
          <p:cNvPr id="5" name="Titre 4"/>
          <p:cNvSpPr>
            <a:spLocks noGrp="1"/>
          </p:cNvSpPr>
          <p:nvPr>
            <p:ph type="title"/>
          </p:nvPr>
        </p:nvSpPr>
        <p:spPr/>
        <p:txBody>
          <a:bodyPr/>
          <a:lstStyle/>
          <a:p>
            <a:r>
              <a:rPr lang="fr-CH" dirty="0" smtClean="0"/>
              <a:t>4 – Comptes 2018</a:t>
            </a:r>
            <a:endParaRPr lang="fr-CH" dirty="0"/>
          </a:p>
        </p:txBody>
      </p:sp>
      <p:sp>
        <p:nvSpPr>
          <p:cNvPr id="8" name="Espace réservé du contenu 5"/>
          <p:cNvSpPr>
            <a:spLocks noGrp="1"/>
          </p:cNvSpPr>
          <p:nvPr>
            <p:ph sz="quarter" idx="13"/>
          </p:nvPr>
        </p:nvSpPr>
        <p:spPr>
          <a:xfrm>
            <a:off x="432325" y="1484784"/>
            <a:ext cx="8697416" cy="3528392"/>
          </a:xfrm>
        </p:spPr>
        <p:txBody>
          <a:bodyPr>
            <a:noAutofit/>
          </a:bodyPr>
          <a:lstStyle/>
          <a:p>
            <a:pPr marL="45720" indent="0">
              <a:buNone/>
            </a:pPr>
            <a:r>
              <a:rPr lang="fr-CH" sz="2800" b="1" dirty="0"/>
              <a:t>Budget </a:t>
            </a:r>
            <a:r>
              <a:rPr lang="fr-CH" sz="2800" b="1" dirty="0" smtClean="0"/>
              <a:t>2018</a:t>
            </a:r>
            <a:r>
              <a:rPr lang="fr-CH" sz="2800" b="1" dirty="0"/>
              <a:t>	</a:t>
            </a:r>
            <a:r>
              <a:rPr lang="fr-CH" sz="2800" b="1" dirty="0" smtClean="0"/>
              <a:t>Comptes 2018</a:t>
            </a:r>
            <a:r>
              <a:rPr lang="fr-CH" sz="2800" b="1" dirty="0"/>
              <a:t>	        Différence</a:t>
            </a:r>
          </a:p>
          <a:p>
            <a:pPr marL="45720" indent="0">
              <a:buNone/>
            </a:pPr>
            <a:r>
              <a:rPr lang="fr-CH" sz="2400" dirty="0" smtClean="0"/>
              <a:t>Impôt </a:t>
            </a:r>
            <a:r>
              <a:rPr lang="fr-CH" sz="2400" dirty="0"/>
              <a:t>sur le revenu + fortune </a:t>
            </a:r>
            <a:r>
              <a:rPr lang="fr-CH" sz="2400" dirty="0" smtClean="0"/>
              <a:t>années antérieures </a:t>
            </a:r>
          </a:p>
          <a:p>
            <a:pPr marL="45720" indent="0">
              <a:buNone/>
            </a:pPr>
            <a:r>
              <a:rPr lang="fr-CH" sz="2400" b="1" dirty="0" smtClean="0"/>
              <a:t>38'000.00 </a:t>
            </a:r>
            <a:r>
              <a:rPr lang="fr-CH" sz="2400" b="1" dirty="0"/>
              <a:t>		 </a:t>
            </a:r>
            <a:r>
              <a:rPr lang="fr-CH" sz="2400" b="1" dirty="0" smtClean="0"/>
              <a:t>29'560.25</a:t>
            </a:r>
            <a:r>
              <a:rPr lang="fr-CH" sz="2400" b="1" dirty="0"/>
              <a:t>		</a:t>
            </a:r>
            <a:r>
              <a:rPr lang="fr-CH" sz="2400" b="1" dirty="0" smtClean="0"/>
              <a:t>	-8’439,75</a:t>
            </a:r>
          </a:p>
          <a:p>
            <a:pPr marL="45720" indent="0">
              <a:buNone/>
            </a:pPr>
            <a:r>
              <a:rPr lang="fr-CH" sz="2400" dirty="0"/>
              <a:t>Acompte impôt sur le revenu + fortune </a:t>
            </a:r>
            <a:r>
              <a:rPr lang="fr-CH" sz="2400" dirty="0" smtClean="0"/>
              <a:t>2018</a:t>
            </a:r>
          </a:p>
          <a:p>
            <a:pPr marL="45720" indent="0">
              <a:buNone/>
            </a:pPr>
            <a:r>
              <a:rPr lang="fr-CH" sz="2400" b="1" dirty="0" smtClean="0"/>
              <a:t>195'000.00 </a:t>
            </a:r>
            <a:r>
              <a:rPr lang="fr-CH" sz="2400" b="1" dirty="0"/>
              <a:t>		</a:t>
            </a:r>
            <a:r>
              <a:rPr lang="fr-CH" sz="2400" b="1" dirty="0" smtClean="0"/>
              <a:t>179‘103.05</a:t>
            </a:r>
            <a:r>
              <a:rPr lang="fr-CH" sz="2400" b="1" dirty="0"/>
              <a:t>		 </a:t>
            </a:r>
            <a:r>
              <a:rPr lang="fr-CH" sz="2400" b="1" dirty="0" smtClean="0"/>
              <a:t>       -15’896.95</a:t>
            </a:r>
          </a:p>
          <a:p>
            <a:pPr marL="45720" indent="0">
              <a:buNone/>
            </a:pPr>
            <a:r>
              <a:rPr lang="fr-CH" sz="2400" dirty="0"/>
              <a:t>Impôt sur le bénéfice et capital (personnes morales</a:t>
            </a:r>
            <a:r>
              <a:rPr lang="fr-CH" sz="2400" dirty="0" smtClean="0"/>
              <a:t>)</a:t>
            </a:r>
          </a:p>
          <a:p>
            <a:pPr marL="45720" indent="0">
              <a:buNone/>
            </a:pPr>
            <a:r>
              <a:rPr lang="fr-CH" sz="2400" b="1" dirty="0" smtClean="0">
                <a:solidFill>
                  <a:schemeClr val="tx1"/>
                </a:solidFill>
              </a:rPr>
              <a:t>25’000.00</a:t>
            </a:r>
            <a:r>
              <a:rPr lang="fr-CH" sz="2400" b="1" dirty="0">
                <a:solidFill>
                  <a:schemeClr val="tx1"/>
                </a:solidFill>
              </a:rPr>
              <a:t>	</a:t>
            </a:r>
            <a:r>
              <a:rPr lang="fr-CH" sz="2400" b="1" dirty="0">
                <a:solidFill>
                  <a:schemeClr val="bg1">
                    <a:lumMod val="65000"/>
                  </a:schemeClr>
                </a:solidFill>
              </a:rPr>
              <a:t>	  </a:t>
            </a:r>
            <a:r>
              <a:rPr lang="fr-CH" sz="2400" b="1" dirty="0" smtClean="0"/>
              <a:t>21‘179.80</a:t>
            </a:r>
            <a:r>
              <a:rPr lang="fr-CH" sz="2400" b="1" dirty="0"/>
              <a:t>		</a:t>
            </a:r>
            <a:r>
              <a:rPr lang="fr-CH" sz="2400" b="1" dirty="0" smtClean="0"/>
              <a:t>	-3’820.20</a:t>
            </a:r>
          </a:p>
          <a:p>
            <a:pPr marL="45720" indent="0">
              <a:buNone/>
            </a:pPr>
            <a:r>
              <a:rPr lang="fr-CH" sz="2400" dirty="0" smtClean="0"/>
              <a:t>Impôt sur prestations en capital</a:t>
            </a:r>
          </a:p>
          <a:p>
            <a:pPr marL="45720" indent="0">
              <a:buNone/>
            </a:pPr>
            <a:r>
              <a:rPr lang="fr-CH" sz="2400" b="1" dirty="0" smtClean="0">
                <a:solidFill>
                  <a:schemeClr val="tx1"/>
                </a:solidFill>
              </a:rPr>
              <a:t>5’000.00               	    4’012.25           		  - 987,75</a:t>
            </a:r>
            <a:endParaRPr lang="fr-CH" sz="2400" b="1" dirty="0">
              <a:solidFill>
                <a:schemeClr val="tx1"/>
              </a:solidFill>
            </a:endParaRPr>
          </a:p>
          <a:p>
            <a:pPr marL="45720" indent="0">
              <a:buNone/>
            </a:pPr>
            <a:endParaRPr lang="fr-CH" sz="2400" dirty="0" smtClean="0"/>
          </a:p>
          <a:p>
            <a:pPr marL="45720" indent="0">
              <a:buNone/>
            </a:pPr>
            <a:endParaRPr lang="fr-CH" sz="1050" dirty="0" smtClean="0"/>
          </a:p>
          <a:p>
            <a:pPr marL="45720" indent="0">
              <a:buNone/>
            </a:pPr>
            <a:r>
              <a:rPr lang="fr-CH" sz="2400" dirty="0" smtClean="0"/>
              <a:t> </a:t>
            </a:r>
          </a:p>
        </p:txBody>
      </p:sp>
    </p:spTree>
    <p:extLst>
      <p:ext uri="{BB962C8B-B14F-4D97-AF65-F5344CB8AC3E}">
        <p14:creationId xmlns:p14="http://schemas.microsoft.com/office/powerpoint/2010/main" val="355041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solidFill>
                  <a:prstClr val="black">
                    <a:lumMod val="50000"/>
                    <a:lumOff val="50000"/>
                  </a:prstClr>
                </a:solidFill>
              </a:rPr>
              <a:t>Assemblée du 27 mars 2019</a:t>
            </a:r>
            <a:endParaRPr lang="fr-CH" dirty="0">
              <a:solidFill>
                <a:prstClr val="black">
                  <a:lumMod val="50000"/>
                  <a:lumOff val="50000"/>
                </a:prstClr>
              </a:solidFill>
            </a:endParaRPr>
          </a:p>
        </p:txBody>
      </p:sp>
      <p:sp>
        <p:nvSpPr>
          <p:cNvPr id="3" name="Espace réservé du pied de page 2"/>
          <p:cNvSpPr>
            <a:spLocks noGrp="1"/>
          </p:cNvSpPr>
          <p:nvPr>
            <p:ph type="ftr" sz="quarter" idx="11"/>
          </p:nvPr>
        </p:nvSpPr>
        <p:spPr/>
        <p:txBody>
          <a:bodyPr/>
          <a:lstStyle/>
          <a:p>
            <a:r>
              <a:rPr lang="fr-CH" smtClean="0">
                <a:solidFill>
                  <a:prstClr val="black">
                    <a:lumMod val="50000"/>
                    <a:lumOff val="50000"/>
                  </a:prstClr>
                </a:solidFill>
              </a:rPr>
              <a:t>Paroisse d'Ependes</a:t>
            </a:r>
            <a:endParaRPr lang="fr-CH" dirty="0">
              <a:solidFill>
                <a:prstClr val="black">
                  <a:lumMod val="50000"/>
                  <a:lumOff val="50000"/>
                </a:prstClr>
              </a:solidFill>
            </a:endParaRPr>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solidFill>
                  <a:prstClr val="black">
                    <a:lumMod val="50000"/>
                    <a:lumOff val="50000"/>
                  </a:prstClr>
                </a:solidFill>
              </a:rPr>
              <a:pPr/>
              <a:t>42</a:t>
            </a:fld>
            <a:endParaRPr lang="fr-CH">
              <a:solidFill>
                <a:prstClr val="black">
                  <a:lumMod val="50000"/>
                  <a:lumOff val="50000"/>
                </a:prstClr>
              </a:solidFill>
            </a:endParaRPr>
          </a:p>
        </p:txBody>
      </p:sp>
      <p:sp>
        <p:nvSpPr>
          <p:cNvPr id="5" name="Titre 4"/>
          <p:cNvSpPr>
            <a:spLocks noGrp="1"/>
          </p:cNvSpPr>
          <p:nvPr>
            <p:ph type="title"/>
          </p:nvPr>
        </p:nvSpPr>
        <p:spPr/>
        <p:txBody>
          <a:bodyPr/>
          <a:lstStyle/>
          <a:p>
            <a:r>
              <a:rPr lang="fr-CH" dirty="0" smtClean="0"/>
              <a:t>4 – Comptes 2018</a:t>
            </a:r>
            <a:endParaRPr lang="fr-CH" dirty="0"/>
          </a:p>
        </p:txBody>
      </p:sp>
      <p:sp>
        <p:nvSpPr>
          <p:cNvPr id="8" name="Espace réservé du contenu 5"/>
          <p:cNvSpPr>
            <a:spLocks noGrp="1"/>
          </p:cNvSpPr>
          <p:nvPr>
            <p:ph sz="quarter" idx="13"/>
          </p:nvPr>
        </p:nvSpPr>
        <p:spPr>
          <a:xfrm>
            <a:off x="432325" y="1484784"/>
            <a:ext cx="8697416" cy="3528392"/>
          </a:xfrm>
        </p:spPr>
        <p:txBody>
          <a:bodyPr>
            <a:noAutofit/>
          </a:bodyPr>
          <a:lstStyle/>
          <a:p>
            <a:pPr marL="45720" indent="0">
              <a:buNone/>
            </a:pPr>
            <a:r>
              <a:rPr lang="fr-CH" sz="4800" dirty="0" smtClean="0"/>
              <a:t>En résumé</a:t>
            </a:r>
          </a:p>
          <a:p>
            <a:pPr marL="45720" indent="0">
              <a:buNone/>
            </a:pPr>
            <a:r>
              <a:rPr lang="fr-CH" sz="3200" dirty="0" smtClean="0"/>
              <a:t>Le rendement net de l’impôt 2018 </a:t>
            </a:r>
          </a:p>
          <a:p>
            <a:pPr marL="45720" indent="0">
              <a:buNone/>
            </a:pPr>
            <a:r>
              <a:rPr lang="fr-CH" sz="3200" dirty="0" smtClean="0"/>
              <a:t>a été de </a:t>
            </a:r>
            <a:r>
              <a:rPr lang="fr-CH" sz="3200" b="1" dirty="0" smtClean="0"/>
              <a:t>215’753.80</a:t>
            </a:r>
          </a:p>
          <a:p>
            <a:pPr marL="45720" indent="0">
              <a:buNone/>
            </a:pPr>
            <a:r>
              <a:rPr lang="fr-CH" sz="3200" dirty="0"/>
              <a:t>s</a:t>
            </a:r>
            <a:r>
              <a:rPr lang="fr-CH" sz="3200" dirty="0" smtClean="0"/>
              <a:t>oit 30’746,20 de </a:t>
            </a:r>
            <a:r>
              <a:rPr lang="fr-CH" sz="3200" b="1" dirty="0" smtClean="0"/>
              <a:t>moins</a:t>
            </a:r>
            <a:r>
              <a:rPr lang="fr-CH" sz="3200" dirty="0" smtClean="0"/>
              <a:t> que </a:t>
            </a:r>
          </a:p>
          <a:p>
            <a:pPr marL="45720" indent="0">
              <a:buNone/>
            </a:pPr>
            <a:r>
              <a:rPr lang="fr-CH" sz="3200" dirty="0"/>
              <a:t>l</a:t>
            </a:r>
            <a:r>
              <a:rPr lang="fr-CH" sz="3200" dirty="0" smtClean="0"/>
              <a:t>es 246’500.00 prévus au </a:t>
            </a:r>
            <a:r>
              <a:rPr lang="fr-CH" sz="3200" smtClean="0"/>
              <a:t>budget </a:t>
            </a:r>
          </a:p>
          <a:p>
            <a:pPr marL="45720" indent="0">
              <a:buNone/>
            </a:pPr>
            <a:endParaRPr lang="fr-CH" sz="3200" dirty="0" smtClean="0"/>
          </a:p>
          <a:p>
            <a:pPr marL="45720" indent="0">
              <a:buNone/>
            </a:pPr>
            <a:r>
              <a:rPr lang="fr-CH" sz="3200" i="1" dirty="0"/>
              <a:t>e</a:t>
            </a:r>
            <a:r>
              <a:rPr lang="fr-CH" sz="3200" i="1" dirty="0" smtClean="0"/>
              <a:t>t 55’985.25 de moins qu’en 2017</a:t>
            </a:r>
          </a:p>
          <a:p>
            <a:pPr marL="45720" indent="0">
              <a:buNone/>
            </a:pPr>
            <a:endParaRPr lang="fr-CH" sz="1050" dirty="0" smtClean="0"/>
          </a:p>
          <a:p>
            <a:pPr marL="45720" indent="0">
              <a:buNone/>
            </a:pPr>
            <a:r>
              <a:rPr lang="fr-CH" sz="2400" dirty="0" smtClean="0"/>
              <a:t> </a:t>
            </a:r>
          </a:p>
        </p:txBody>
      </p:sp>
    </p:spTree>
    <p:extLst>
      <p:ext uri="{BB962C8B-B14F-4D97-AF65-F5344CB8AC3E}">
        <p14:creationId xmlns:p14="http://schemas.microsoft.com/office/powerpoint/2010/main" val="125810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solidFill>
                  <a:prstClr val="black">
                    <a:lumMod val="50000"/>
                    <a:lumOff val="50000"/>
                  </a:prstClr>
                </a:solidFill>
              </a:rPr>
              <a:t>Assemblée du 27 mars 2019</a:t>
            </a:r>
            <a:endParaRPr lang="fr-CH" dirty="0">
              <a:solidFill>
                <a:prstClr val="black">
                  <a:lumMod val="50000"/>
                  <a:lumOff val="50000"/>
                </a:prstClr>
              </a:solidFill>
            </a:endParaRPr>
          </a:p>
        </p:txBody>
      </p:sp>
      <p:sp>
        <p:nvSpPr>
          <p:cNvPr id="3" name="Espace réservé du pied de page 2"/>
          <p:cNvSpPr>
            <a:spLocks noGrp="1"/>
          </p:cNvSpPr>
          <p:nvPr>
            <p:ph type="ftr" sz="quarter" idx="11"/>
          </p:nvPr>
        </p:nvSpPr>
        <p:spPr/>
        <p:txBody>
          <a:bodyPr/>
          <a:lstStyle/>
          <a:p>
            <a:r>
              <a:rPr lang="fr-CH" smtClean="0">
                <a:solidFill>
                  <a:prstClr val="black">
                    <a:lumMod val="50000"/>
                    <a:lumOff val="50000"/>
                  </a:prstClr>
                </a:solidFill>
              </a:rPr>
              <a:t>Paroisse d'Ependes</a:t>
            </a:r>
            <a:endParaRPr lang="fr-CH" dirty="0">
              <a:solidFill>
                <a:prstClr val="black">
                  <a:lumMod val="50000"/>
                  <a:lumOff val="50000"/>
                </a:prstClr>
              </a:solidFill>
            </a:endParaRPr>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solidFill>
                  <a:prstClr val="black">
                    <a:lumMod val="50000"/>
                    <a:lumOff val="50000"/>
                  </a:prstClr>
                </a:solidFill>
              </a:rPr>
              <a:pPr/>
              <a:t>43</a:t>
            </a:fld>
            <a:endParaRPr lang="fr-CH">
              <a:solidFill>
                <a:prstClr val="black">
                  <a:lumMod val="50000"/>
                  <a:lumOff val="50000"/>
                </a:prstClr>
              </a:solidFill>
            </a:endParaRPr>
          </a:p>
        </p:txBody>
      </p:sp>
      <p:sp>
        <p:nvSpPr>
          <p:cNvPr id="5" name="Titre 4"/>
          <p:cNvSpPr>
            <a:spLocks noGrp="1"/>
          </p:cNvSpPr>
          <p:nvPr>
            <p:ph type="title"/>
          </p:nvPr>
        </p:nvSpPr>
        <p:spPr/>
        <p:txBody>
          <a:bodyPr/>
          <a:lstStyle/>
          <a:p>
            <a:r>
              <a:rPr lang="fr-CH" dirty="0" smtClean="0"/>
              <a:t>4 – Comptes 2018</a:t>
            </a:r>
            <a:endParaRPr lang="fr-CH" dirty="0"/>
          </a:p>
        </p:txBody>
      </p:sp>
      <p:sp>
        <p:nvSpPr>
          <p:cNvPr id="8" name="Espace réservé du contenu 5"/>
          <p:cNvSpPr>
            <a:spLocks noGrp="1"/>
          </p:cNvSpPr>
          <p:nvPr>
            <p:ph sz="quarter" idx="13"/>
          </p:nvPr>
        </p:nvSpPr>
        <p:spPr>
          <a:xfrm>
            <a:off x="432325" y="1484784"/>
            <a:ext cx="8697416" cy="4104456"/>
          </a:xfrm>
        </p:spPr>
        <p:txBody>
          <a:bodyPr>
            <a:noAutofit/>
          </a:bodyPr>
          <a:lstStyle/>
          <a:p>
            <a:pPr marL="45720" indent="0">
              <a:spcBef>
                <a:spcPts val="0"/>
              </a:spcBef>
              <a:buNone/>
            </a:pPr>
            <a:r>
              <a:rPr lang="fr-CH" sz="4800" dirty="0" smtClean="0"/>
              <a:t>Amortissements</a:t>
            </a:r>
          </a:p>
          <a:p>
            <a:pPr marL="45720" indent="0">
              <a:spcBef>
                <a:spcPts val="0"/>
              </a:spcBef>
              <a:buNone/>
            </a:pPr>
            <a:r>
              <a:rPr lang="fr-CH" sz="4800" dirty="0" smtClean="0"/>
              <a:t>					et provisions</a:t>
            </a:r>
          </a:p>
          <a:p>
            <a:r>
              <a:rPr lang="fr-CH" sz="2800" dirty="0" smtClean="0"/>
              <a:t>Cure </a:t>
            </a:r>
            <a:r>
              <a:rPr lang="fr-CH" sz="2800" dirty="0"/>
              <a:t>   </a:t>
            </a:r>
            <a:r>
              <a:rPr lang="fr-CH" sz="2800" dirty="0" smtClean="0"/>
              <a:t>            36‘133.25 </a:t>
            </a:r>
            <a:r>
              <a:rPr lang="fr-CH" sz="2800" dirty="0"/>
              <a:t>Fr</a:t>
            </a:r>
            <a:r>
              <a:rPr lang="fr-CH" sz="2800" dirty="0" smtClean="0"/>
              <a:t>. (+ 101'133.25)</a:t>
            </a:r>
            <a:endParaRPr lang="fr-CH" sz="2800" dirty="0"/>
          </a:p>
          <a:p>
            <a:r>
              <a:rPr lang="fr-CH" sz="2800" dirty="0" smtClean="0"/>
              <a:t>WC </a:t>
            </a:r>
            <a:r>
              <a:rPr lang="fr-CH" sz="2800" dirty="0"/>
              <a:t>handicapé    4'791.10 Fr</a:t>
            </a:r>
            <a:r>
              <a:rPr lang="fr-CH" sz="2800" dirty="0" smtClean="0"/>
              <a:t>. (100%)</a:t>
            </a:r>
            <a:endParaRPr lang="fr-CH" sz="2800" dirty="0"/>
          </a:p>
          <a:p>
            <a:r>
              <a:rPr lang="fr-CH" sz="2800" dirty="0" smtClean="0"/>
              <a:t>Moteurs </a:t>
            </a:r>
            <a:r>
              <a:rPr lang="fr-CH" sz="2800" dirty="0"/>
              <a:t>orgue   1‘960.15 Fr</a:t>
            </a:r>
            <a:r>
              <a:rPr lang="fr-CH" sz="2800" dirty="0" smtClean="0"/>
              <a:t>. </a:t>
            </a:r>
            <a:r>
              <a:rPr lang="fr-CH" sz="2800" dirty="0"/>
              <a:t>(100</a:t>
            </a:r>
            <a:r>
              <a:rPr lang="fr-CH" sz="2800" dirty="0" smtClean="0"/>
              <a:t>%)</a:t>
            </a:r>
            <a:endParaRPr lang="fr-CH" sz="2800" dirty="0"/>
          </a:p>
          <a:p>
            <a:r>
              <a:rPr lang="fr-CH" sz="2800" dirty="0" smtClean="0"/>
              <a:t>Ambon</a:t>
            </a:r>
            <a:r>
              <a:rPr lang="fr-CH" sz="2800" dirty="0"/>
              <a:t>               </a:t>
            </a:r>
            <a:r>
              <a:rPr lang="fr-CH" sz="2800" dirty="0" smtClean="0"/>
              <a:t>2'118.45 </a:t>
            </a:r>
            <a:r>
              <a:rPr lang="fr-CH" sz="2800" dirty="0"/>
              <a:t>Fr</a:t>
            </a:r>
            <a:r>
              <a:rPr lang="fr-CH" sz="2800" dirty="0" smtClean="0"/>
              <a:t>. </a:t>
            </a:r>
            <a:r>
              <a:rPr lang="fr-CH" sz="2800" dirty="0"/>
              <a:t>(100</a:t>
            </a:r>
            <a:r>
              <a:rPr lang="fr-CH" sz="2800" dirty="0" smtClean="0"/>
              <a:t>%)</a:t>
            </a:r>
            <a:endParaRPr lang="fr-CH" sz="2800" dirty="0"/>
          </a:p>
          <a:p>
            <a:pPr marL="45720" indent="0">
              <a:buNone/>
            </a:pPr>
            <a:endParaRPr lang="fr-CH" sz="800" dirty="0" smtClean="0"/>
          </a:p>
          <a:p>
            <a:pPr marL="45720" indent="0" algn="r">
              <a:buNone/>
            </a:pPr>
            <a:r>
              <a:rPr lang="fr-CH" sz="2800" dirty="0"/>
              <a:t>	</a:t>
            </a:r>
            <a:r>
              <a:rPr lang="fr-CH" sz="3600" dirty="0" smtClean="0"/>
              <a:t>Aucune provision n’a été possible</a:t>
            </a:r>
            <a:endParaRPr lang="fr-CH" sz="2800" dirty="0" smtClean="0"/>
          </a:p>
          <a:p>
            <a:pPr marL="45720" indent="0">
              <a:buNone/>
            </a:pPr>
            <a:r>
              <a:rPr lang="fr-CH" sz="5400" dirty="0" smtClean="0"/>
              <a:t> </a:t>
            </a:r>
          </a:p>
        </p:txBody>
      </p:sp>
    </p:spTree>
    <p:extLst>
      <p:ext uri="{BB962C8B-B14F-4D97-AF65-F5344CB8AC3E}">
        <p14:creationId xmlns:p14="http://schemas.microsoft.com/office/powerpoint/2010/main" val="267577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solidFill>
                  <a:prstClr val="black">
                    <a:lumMod val="50000"/>
                    <a:lumOff val="50000"/>
                  </a:prstClr>
                </a:solidFill>
              </a:rPr>
              <a:t>Assemblée du 27 mars 2019</a:t>
            </a:r>
            <a:endParaRPr lang="fr-CH" dirty="0">
              <a:solidFill>
                <a:prstClr val="black">
                  <a:lumMod val="50000"/>
                  <a:lumOff val="50000"/>
                </a:prstClr>
              </a:solidFill>
            </a:endParaRPr>
          </a:p>
        </p:txBody>
      </p:sp>
      <p:sp>
        <p:nvSpPr>
          <p:cNvPr id="3" name="Espace réservé du pied de page 2"/>
          <p:cNvSpPr>
            <a:spLocks noGrp="1"/>
          </p:cNvSpPr>
          <p:nvPr>
            <p:ph type="ftr" sz="quarter" idx="11"/>
          </p:nvPr>
        </p:nvSpPr>
        <p:spPr/>
        <p:txBody>
          <a:bodyPr/>
          <a:lstStyle/>
          <a:p>
            <a:r>
              <a:rPr lang="fr-CH" smtClean="0">
                <a:solidFill>
                  <a:prstClr val="black">
                    <a:lumMod val="50000"/>
                    <a:lumOff val="50000"/>
                  </a:prstClr>
                </a:solidFill>
              </a:rPr>
              <a:t>Paroisse d'Ependes</a:t>
            </a:r>
            <a:endParaRPr lang="fr-CH" dirty="0">
              <a:solidFill>
                <a:prstClr val="black">
                  <a:lumMod val="50000"/>
                  <a:lumOff val="50000"/>
                </a:prstClr>
              </a:solidFill>
            </a:endParaRPr>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solidFill>
                  <a:prstClr val="black">
                    <a:lumMod val="50000"/>
                    <a:lumOff val="50000"/>
                  </a:prstClr>
                </a:solidFill>
              </a:rPr>
              <a:pPr/>
              <a:t>44</a:t>
            </a:fld>
            <a:endParaRPr lang="fr-CH">
              <a:solidFill>
                <a:prstClr val="black">
                  <a:lumMod val="50000"/>
                  <a:lumOff val="50000"/>
                </a:prstClr>
              </a:solidFill>
            </a:endParaRPr>
          </a:p>
        </p:txBody>
      </p:sp>
      <p:sp>
        <p:nvSpPr>
          <p:cNvPr id="5" name="Titre 4"/>
          <p:cNvSpPr>
            <a:spLocks noGrp="1"/>
          </p:cNvSpPr>
          <p:nvPr>
            <p:ph type="title"/>
          </p:nvPr>
        </p:nvSpPr>
        <p:spPr/>
        <p:txBody>
          <a:bodyPr/>
          <a:lstStyle/>
          <a:p>
            <a:r>
              <a:rPr lang="fr-CH" dirty="0" smtClean="0"/>
              <a:t>4 – Comptes 2018</a:t>
            </a:r>
            <a:endParaRPr lang="fr-CH" dirty="0"/>
          </a:p>
        </p:txBody>
      </p:sp>
      <p:sp>
        <p:nvSpPr>
          <p:cNvPr id="8" name="Espace réservé du contenu 5"/>
          <p:cNvSpPr>
            <a:spLocks noGrp="1"/>
          </p:cNvSpPr>
          <p:nvPr>
            <p:ph sz="quarter" idx="13"/>
          </p:nvPr>
        </p:nvSpPr>
        <p:spPr>
          <a:xfrm>
            <a:off x="655340" y="1979913"/>
            <a:ext cx="8697416" cy="3528392"/>
          </a:xfrm>
        </p:spPr>
        <p:txBody>
          <a:bodyPr>
            <a:noAutofit/>
          </a:bodyPr>
          <a:lstStyle/>
          <a:p>
            <a:pPr marL="45720" indent="0">
              <a:buNone/>
            </a:pPr>
            <a:r>
              <a:rPr lang="fr-CH" sz="4800" dirty="0"/>
              <a:t>Les comptes </a:t>
            </a:r>
            <a:r>
              <a:rPr lang="fr-CH" sz="4800" dirty="0" smtClean="0"/>
              <a:t>2018 </a:t>
            </a:r>
            <a:r>
              <a:rPr lang="fr-CH" sz="4800" dirty="0"/>
              <a:t>bouclent par un </a:t>
            </a:r>
            <a:r>
              <a:rPr lang="fr-CH" sz="4800" dirty="0" smtClean="0"/>
              <a:t>déficit de </a:t>
            </a:r>
          </a:p>
          <a:p>
            <a:pPr marL="45720" indent="0">
              <a:buNone/>
            </a:pPr>
            <a:r>
              <a:rPr lang="fr-CH" sz="4800" b="1" dirty="0"/>
              <a:t>	</a:t>
            </a:r>
            <a:r>
              <a:rPr lang="fr-CH" sz="4800" b="1" dirty="0" smtClean="0"/>
              <a:t>	1‘918.62</a:t>
            </a:r>
            <a:endParaRPr lang="fr-CH" sz="4800" dirty="0"/>
          </a:p>
        </p:txBody>
      </p:sp>
    </p:spTree>
    <p:extLst>
      <p:ext uri="{BB962C8B-B14F-4D97-AF65-F5344CB8AC3E}">
        <p14:creationId xmlns:p14="http://schemas.microsoft.com/office/powerpoint/2010/main" val="70384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7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45</a:t>
            </a:fld>
            <a:endParaRPr lang="fr-CH"/>
          </a:p>
        </p:txBody>
      </p:sp>
      <p:sp>
        <p:nvSpPr>
          <p:cNvPr id="5" name="Titre 4"/>
          <p:cNvSpPr>
            <a:spLocks noGrp="1"/>
          </p:cNvSpPr>
          <p:nvPr>
            <p:ph type="title"/>
          </p:nvPr>
        </p:nvSpPr>
        <p:spPr/>
        <p:txBody>
          <a:bodyPr/>
          <a:lstStyle/>
          <a:p>
            <a:r>
              <a:rPr lang="fr-CH" dirty="0" smtClean="0"/>
              <a:t>4 – Comptes 2018</a:t>
            </a:r>
            <a:endParaRPr lang="fr-CH" dirty="0"/>
          </a:p>
        </p:txBody>
      </p:sp>
      <p:sp>
        <p:nvSpPr>
          <p:cNvPr id="8" name="Espace réservé du contenu 5"/>
          <p:cNvSpPr>
            <a:spLocks noGrp="1"/>
          </p:cNvSpPr>
          <p:nvPr>
            <p:ph sz="quarter" idx="13"/>
          </p:nvPr>
        </p:nvSpPr>
        <p:spPr>
          <a:xfrm>
            <a:off x="457199" y="1920868"/>
            <a:ext cx="8280920" cy="3528392"/>
          </a:xfrm>
        </p:spPr>
        <p:txBody>
          <a:bodyPr>
            <a:noAutofit/>
          </a:bodyPr>
          <a:lstStyle/>
          <a:p>
            <a:pPr>
              <a:lnSpc>
                <a:spcPct val="150000"/>
              </a:lnSpc>
            </a:pPr>
            <a:r>
              <a:rPr lang="fr-CH" sz="2800" dirty="0" smtClean="0">
                <a:solidFill>
                  <a:schemeClr val="bg1">
                    <a:lumMod val="65000"/>
                  </a:schemeClr>
                </a:solidFill>
              </a:rPr>
              <a:t>Présentation des comptes</a:t>
            </a:r>
          </a:p>
          <a:p>
            <a:pPr>
              <a:lnSpc>
                <a:spcPct val="150000"/>
              </a:lnSpc>
            </a:pPr>
            <a:r>
              <a:rPr lang="fr-CH" sz="2800" dirty="0" smtClean="0">
                <a:solidFill>
                  <a:schemeClr val="tx1">
                    <a:lumMod val="85000"/>
                    <a:lumOff val="15000"/>
                  </a:schemeClr>
                </a:solidFill>
              </a:rPr>
              <a:t>Questions</a:t>
            </a:r>
          </a:p>
          <a:p>
            <a:pPr>
              <a:lnSpc>
                <a:spcPct val="150000"/>
              </a:lnSpc>
            </a:pPr>
            <a:r>
              <a:rPr lang="fr-CH" sz="2800" dirty="0" smtClean="0">
                <a:solidFill>
                  <a:schemeClr val="bg1">
                    <a:lumMod val="65000"/>
                  </a:schemeClr>
                </a:solidFill>
              </a:rPr>
              <a:t>Rapport de la commission financière</a:t>
            </a:r>
          </a:p>
          <a:p>
            <a:pPr>
              <a:lnSpc>
                <a:spcPct val="150000"/>
              </a:lnSpc>
            </a:pPr>
            <a:r>
              <a:rPr lang="fr-CH" sz="2800" dirty="0" smtClean="0">
                <a:solidFill>
                  <a:schemeClr val="bg1">
                    <a:lumMod val="65000"/>
                  </a:schemeClr>
                </a:solidFill>
              </a:rPr>
              <a:t>Approbation des comptes </a:t>
            </a:r>
            <a:endParaRPr lang="fr-CH" sz="2800" dirty="0">
              <a:solidFill>
                <a:schemeClr val="bg1">
                  <a:lumMod val="65000"/>
                </a:schemeClr>
              </a:solidFill>
            </a:endParaRPr>
          </a:p>
        </p:txBody>
      </p:sp>
    </p:spTree>
    <p:extLst>
      <p:ext uri="{BB962C8B-B14F-4D97-AF65-F5344CB8AC3E}">
        <p14:creationId xmlns:p14="http://schemas.microsoft.com/office/powerpoint/2010/main" val="39298144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46</a:t>
            </a:fld>
            <a:endParaRPr lang="fr-CH"/>
          </a:p>
        </p:txBody>
      </p:sp>
      <p:sp>
        <p:nvSpPr>
          <p:cNvPr id="5" name="Titre 4"/>
          <p:cNvSpPr>
            <a:spLocks noGrp="1"/>
          </p:cNvSpPr>
          <p:nvPr>
            <p:ph type="title"/>
          </p:nvPr>
        </p:nvSpPr>
        <p:spPr/>
        <p:txBody>
          <a:bodyPr/>
          <a:lstStyle/>
          <a:p>
            <a:r>
              <a:rPr lang="fr-CH" dirty="0" smtClean="0"/>
              <a:t>4 – Comptes 2018</a:t>
            </a:r>
            <a:endParaRPr lang="fr-CH" dirty="0"/>
          </a:p>
        </p:txBody>
      </p:sp>
      <p:sp>
        <p:nvSpPr>
          <p:cNvPr id="8" name="Espace réservé du contenu 5"/>
          <p:cNvSpPr>
            <a:spLocks noGrp="1"/>
          </p:cNvSpPr>
          <p:nvPr>
            <p:ph sz="quarter" idx="13"/>
          </p:nvPr>
        </p:nvSpPr>
        <p:spPr>
          <a:xfrm>
            <a:off x="457199" y="1920868"/>
            <a:ext cx="8280920" cy="3528392"/>
          </a:xfrm>
        </p:spPr>
        <p:txBody>
          <a:bodyPr>
            <a:noAutofit/>
          </a:bodyPr>
          <a:lstStyle/>
          <a:p>
            <a:pPr>
              <a:lnSpc>
                <a:spcPct val="150000"/>
              </a:lnSpc>
            </a:pPr>
            <a:r>
              <a:rPr lang="fr-CH" sz="2800" dirty="0" smtClean="0">
                <a:solidFill>
                  <a:schemeClr val="bg1">
                    <a:lumMod val="65000"/>
                  </a:schemeClr>
                </a:solidFill>
              </a:rPr>
              <a:t>Présentation des comptes</a:t>
            </a:r>
          </a:p>
          <a:p>
            <a:pPr>
              <a:lnSpc>
                <a:spcPct val="150000"/>
              </a:lnSpc>
            </a:pPr>
            <a:r>
              <a:rPr lang="fr-CH" sz="2800" dirty="0" smtClean="0">
                <a:solidFill>
                  <a:schemeClr val="bg1">
                    <a:lumMod val="65000"/>
                  </a:schemeClr>
                </a:solidFill>
              </a:rPr>
              <a:t>Questions</a:t>
            </a:r>
          </a:p>
          <a:p>
            <a:pPr>
              <a:lnSpc>
                <a:spcPct val="150000"/>
              </a:lnSpc>
            </a:pPr>
            <a:r>
              <a:rPr lang="fr-CH" sz="2800" dirty="0" smtClean="0"/>
              <a:t>Rapport de la commission financière</a:t>
            </a:r>
          </a:p>
          <a:p>
            <a:pPr>
              <a:lnSpc>
                <a:spcPct val="150000"/>
              </a:lnSpc>
            </a:pPr>
            <a:r>
              <a:rPr lang="fr-CH" sz="2800" dirty="0" smtClean="0">
                <a:solidFill>
                  <a:schemeClr val="bg1">
                    <a:lumMod val="65000"/>
                  </a:schemeClr>
                </a:solidFill>
              </a:rPr>
              <a:t>Approbation des comptes </a:t>
            </a:r>
            <a:endParaRPr lang="fr-CH" sz="2800" dirty="0">
              <a:solidFill>
                <a:schemeClr val="bg1">
                  <a:lumMod val="65000"/>
                </a:schemeClr>
              </a:solidFill>
            </a:endParaRPr>
          </a:p>
        </p:txBody>
      </p:sp>
    </p:spTree>
    <p:extLst>
      <p:ext uri="{BB962C8B-B14F-4D97-AF65-F5344CB8AC3E}">
        <p14:creationId xmlns:p14="http://schemas.microsoft.com/office/powerpoint/2010/main" val="21589006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47</a:t>
            </a:fld>
            <a:endParaRPr lang="fr-CH"/>
          </a:p>
        </p:txBody>
      </p:sp>
      <p:sp>
        <p:nvSpPr>
          <p:cNvPr id="5" name="Titre 4"/>
          <p:cNvSpPr>
            <a:spLocks noGrp="1"/>
          </p:cNvSpPr>
          <p:nvPr>
            <p:ph type="title"/>
          </p:nvPr>
        </p:nvSpPr>
        <p:spPr/>
        <p:txBody>
          <a:bodyPr/>
          <a:lstStyle/>
          <a:p>
            <a:r>
              <a:rPr lang="fr-CH" dirty="0" smtClean="0"/>
              <a:t>4 – Comptes 2018</a:t>
            </a:r>
            <a:endParaRPr lang="fr-CH" dirty="0"/>
          </a:p>
        </p:txBody>
      </p:sp>
      <p:sp>
        <p:nvSpPr>
          <p:cNvPr id="8" name="Espace réservé du contenu 5"/>
          <p:cNvSpPr>
            <a:spLocks noGrp="1"/>
          </p:cNvSpPr>
          <p:nvPr>
            <p:ph sz="quarter" idx="13"/>
          </p:nvPr>
        </p:nvSpPr>
        <p:spPr>
          <a:xfrm>
            <a:off x="457199" y="1920868"/>
            <a:ext cx="8280920" cy="3528392"/>
          </a:xfrm>
        </p:spPr>
        <p:txBody>
          <a:bodyPr>
            <a:noAutofit/>
          </a:bodyPr>
          <a:lstStyle/>
          <a:p>
            <a:pPr>
              <a:lnSpc>
                <a:spcPct val="150000"/>
              </a:lnSpc>
            </a:pPr>
            <a:r>
              <a:rPr lang="fr-CH" sz="2800" dirty="0" smtClean="0">
                <a:solidFill>
                  <a:schemeClr val="bg1">
                    <a:lumMod val="65000"/>
                  </a:schemeClr>
                </a:solidFill>
              </a:rPr>
              <a:t>Présentation des comptes</a:t>
            </a:r>
          </a:p>
          <a:p>
            <a:pPr>
              <a:lnSpc>
                <a:spcPct val="150000"/>
              </a:lnSpc>
            </a:pPr>
            <a:r>
              <a:rPr lang="fr-CH" sz="2800" dirty="0" smtClean="0">
                <a:solidFill>
                  <a:schemeClr val="bg1">
                    <a:lumMod val="65000"/>
                  </a:schemeClr>
                </a:solidFill>
              </a:rPr>
              <a:t>Questions</a:t>
            </a:r>
          </a:p>
          <a:p>
            <a:pPr>
              <a:lnSpc>
                <a:spcPct val="150000"/>
              </a:lnSpc>
            </a:pPr>
            <a:r>
              <a:rPr lang="fr-CH" sz="2800" dirty="0" smtClean="0">
                <a:solidFill>
                  <a:schemeClr val="bg1">
                    <a:lumMod val="65000"/>
                  </a:schemeClr>
                </a:solidFill>
              </a:rPr>
              <a:t>Rapport de la commission financière</a:t>
            </a:r>
          </a:p>
          <a:p>
            <a:pPr>
              <a:lnSpc>
                <a:spcPct val="150000"/>
              </a:lnSpc>
            </a:pPr>
            <a:r>
              <a:rPr lang="fr-CH" sz="2800" dirty="0" smtClean="0"/>
              <a:t>Approbation des comptes </a:t>
            </a:r>
            <a:endParaRPr lang="fr-CH" sz="2800" dirty="0"/>
          </a:p>
        </p:txBody>
      </p:sp>
    </p:spTree>
    <p:extLst>
      <p:ext uri="{BB962C8B-B14F-4D97-AF65-F5344CB8AC3E}">
        <p14:creationId xmlns:p14="http://schemas.microsoft.com/office/powerpoint/2010/main" val="16808601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solidFill>
                  <a:prstClr val="black">
                    <a:lumMod val="50000"/>
                    <a:lumOff val="50000"/>
                  </a:prstClr>
                </a:solidFill>
              </a:rPr>
              <a:t>Assemblée du 27 mars 2019</a:t>
            </a:r>
            <a:endParaRPr lang="fr-CH" dirty="0">
              <a:solidFill>
                <a:prstClr val="black">
                  <a:lumMod val="50000"/>
                  <a:lumOff val="50000"/>
                </a:prstClr>
              </a:solidFill>
            </a:endParaRPr>
          </a:p>
        </p:txBody>
      </p:sp>
      <p:sp>
        <p:nvSpPr>
          <p:cNvPr id="3" name="Espace réservé du pied de page 2"/>
          <p:cNvSpPr>
            <a:spLocks noGrp="1"/>
          </p:cNvSpPr>
          <p:nvPr>
            <p:ph type="ftr" sz="quarter" idx="11"/>
          </p:nvPr>
        </p:nvSpPr>
        <p:spPr/>
        <p:txBody>
          <a:bodyPr/>
          <a:lstStyle/>
          <a:p>
            <a:r>
              <a:rPr lang="fr-CH" smtClean="0">
                <a:solidFill>
                  <a:prstClr val="black">
                    <a:lumMod val="50000"/>
                    <a:lumOff val="50000"/>
                  </a:prstClr>
                </a:solidFill>
              </a:rPr>
              <a:t>Paroisse d'Ependes</a:t>
            </a:r>
            <a:endParaRPr lang="fr-CH" dirty="0">
              <a:solidFill>
                <a:prstClr val="black">
                  <a:lumMod val="50000"/>
                  <a:lumOff val="50000"/>
                </a:prstClr>
              </a:solidFill>
            </a:endParaRPr>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solidFill>
                  <a:prstClr val="black">
                    <a:lumMod val="50000"/>
                    <a:lumOff val="50000"/>
                  </a:prstClr>
                </a:solidFill>
              </a:rPr>
              <a:pPr/>
              <a:t>48</a:t>
            </a:fld>
            <a:endParaRPr lang="fr-CH">
              <a:solidFill>
                <a:prstClr val="black">
                  <a:lumMod val="50000"/>
                  <a:lumOff val="50000"/>
                </a:prstClr>
              </a:solidFill>
            </a:endParaRPr>
          </a:p>
        </p:txBody>
      </p:sp>
      <p:sp>
        <p:nvSpPr>
          <p:cNvPr id="5" name="Titre 4"/>
          <p:cNvSpPr>
            <a:spLocks noGrp="1"/>
          </p:cNvSpPr>
          <p:nvPr>
            <p:ph type="title"/>
          </p:nvPr>
        </p:nvSpPr>
        <p:spPr/>
        <p:txBody>
          <a:bodyPr/>
          <a:lstStyle/>
          <a:p>
            <a:r>
              <a:rPr lang="fr-CH" dirty="0" err="1" smtClean="0"/>
              <a:t>Tractanda</a:t>
            </a:r>
            <a:endParaRPr lang="fr-CH" dirty="0"/>
          </a:p>
        </p:txBody>
      </p:sp>
      <p:sp>
        <p:nvSpPr>
          <p:cNvPr id="6" name="Espace réservé du contenu 5"/>
          <p:cNvSpPr>
            <a:spLocks noGrp="1"/>
          </p:cNvSpPr>
          <p:nvPr>
            <p:ph sz="quarter" idx="13"/>
          </p:nvPr>
        </p:nvSpPr>
        <p:spPr>
          <a:xfrm>
            <a:off x="683568" y="1316424"/>
            <a:ext cx="8280920" cy="5052541"/>
          </a:xfrm>
        </p:spPr>
        <p:txBody>
          <a:bodyPr>
            <a:normAutofit fontScale="55000" lnSpcReduction="20000"/>
          </a:bodyPr>
          <a:lstStyle/>
          <a:p>
            <a:pPr marL="502920" lvl="0" indent="-457200">
              <a:buFont typeface="+mj-lt"/>
              <a:buAutoNum type="arabicPeriod"/>
            </a:pPr>
            <a:r>
              <a:rPr lang="fr-FR" sz="4000" dirty="0" smtClean="0">
                <a:solidFill>
                  <a:schemeClr val="bg1">
                    <a:lumMod val="65000"/>
                  </a:schemeClr>
                </a:solidFill>
              </a:rPr>
              <a:t>Accueil</a:t>
            </a:r>
            <a:r>
              <a:rPr lang="fr-FR" sz="4000" dirty="0">
                <a:solidFill>
                  <a:schemeClr val="bg1">
                    <a:lumMod val="65000"/>
                  </a:schemeClr>
                </a:solidFill>
              </a:rPr>
              <a:t>, ouverture et constitution de l’assemblée </a:t>
            </a:r>
            <a:endParaRPr lang="fr-CH" sz="4000" dirty="0">
              <a:solidFill>
                <a:schemeClr val="bg1">
                  <a:lumMod val="65000"/>
                </a:schemeClr>
              </a:solidFill>
            </a:endParaRPr>
          </a:p>
          <a:p>
            <a:pPr marL="502920" lvl="0" indent="-457200">
              <a:buFont typeface="+mj-lt"/>
              <a:buAutoNum type="arabicPeriod"/>
            </a:pPr>
            <a:r>
              <a:rPr lang="fr-FR" sz="4000" dirty="0">
                <a:solidFill>
                  <a:schemeClr val="bg1">
                    <a:lumMod val="65000"/>
                  </a:schemeClr>
                </a:solidFill>
              </a:rPr>
              <a:t>Procès-verbal de la dernière assemblée </a:t>
            </a:r>
            <a:endParaRPr lang="fr-CH" sz="4000" dirty="0">
              <a:solidFill>
                <a:schemeClr val="bg1">
                  <a:lumMod val="65000"/>
                </a:schemeClr>
              </a:solidFill>
            </a:endParaRPr>
          </a:p>
          <a:p>
            <a:pPr marL="502920" lvl="0" indent="-457200">
              <a:buFont typeface="+mj-lt"/>
              <a:buAutoNum type="arabicPeriod"/>
            </a:pPr>
            <a:r>
              <a:rPr lang="fr-FR" sz="4000" dirty="0">
                <a:solidFill>
                  <a:schemeClr val="bg1">
                    <a:lumMod val="65000"/>
                  </a:schemeClr>
                </a:solidFill>
              </a:rPr>
              <a:t>Rapport du conseil de paroisse </a:t>
            </a:r>
            <a:endParaRPr lang="fr-CH" sz="4000" dirty="0">
              <a:solidFill>
                <a:schemeClr val="bg1">
                  <a:lumMod val="65000"/>
                </a:schemeClr>
              </a:solidFill>
            </a:endParaRPr>
          </a:p>
          <a:p>
            <a:pPr marL="502920" lvl="0" indent="-457200">
              <a:buFont typeface="+mj-lt"/>
              <a:buAutoNum type="arabicPeriod"/>
            </a:pPr>
            <a:r>
              <a:rPr lang="fr-FR" sz="4000" dirty="0">
                <a:solidFill>
                  <a:schemeClr val="bg1">
                    <a:lumMod val="65000"/>
                  </a:schemeClr>
                </a:solidFill>
              </a:rPr>
              <a:t>Comptes </a:t>
            </a:r>
            <a:r>
              <a:rPr lang="fr-FR" sz="4000" dirty="0" smtClean="0">
                <a:solidFill>
                  <a:schemeClr val="bg1">
                    <a:lumMod val="65000"/>
                  </a:schemeClr>
                </a:solidFill>
              </a:rPr>
              <a:t>2018 </a:t>
            </a:r>
            <a:endParaRPr lang="fr-CH" sz="4000" dirty="0">
              <a:solidFill>
                <a:schemeClr val="bg1">
                  <a:lumMod val="65000"/>
                </a:schemeClr>
              </a:solidFill>
            </a:endParaRPr>
          </a:p>
          <a:p>
            <a:pPr marL="45720" indent="0">
              <a:buNone/>
            </a:pPr>
            <a:r>
              <a:rPr lang="fr-FR" sz="4000" dirty="0">
                <a:solidFill>
                  <a:schemeClr val="bg1">
                    <a:lumMod val="65000"/>
                  </a:schemeClr>
                </a:solidFill>
              </a:rPr>
              <a:t>	Rapport de la commission financière </a:t>
            </a:r>
            <a:endParaRPr lang="fr-CH" sz="4000" dirty="0">
              <a:solidFill>
                <a:schemeClr val="bg1">
                  <a:lumMod val="65000"/>
                </a:schemeClr>
              </a:solidFill>
            </a:endParaRPr>
          </a:p>
          <a:p>
            <a:pPr marL="502920" lvl="0" indent="-457200">
              <a:buFont typeface="+mj-lt"/>
              <a:buAutoNum type="arabicPeriod" startAt="5"/>
            </a:pPr>
            <a:r>
              <a:rPr lang="fr-FR" sz="5000" b="1" dirty="0">
                <a:solidFill>
                  <a:schemeClr val="tx1"/>
                </a:solidFill>
              </a:rPr>
              <a:t>Budget </a:t>
            </a:r>
            <a:r>
              <a:rPr lang="fr-FR" sz="5000" b="1" dirty="0" smtClean="0">
                <a:solidFill>
                  <a:schemeClr val="tx1"/>
                </a:solidFill>
              </a:rPr>
              <a:t>2019 </a:t>
            </a:r>
            <a:endParaRPr lang="fr-CH" sz="5000" b="1" dirty="0">
              <a:solidFill>
                <a:schemeClr val="tx1"/>
              </a:solidFill>
            </a:endParaRPr>
          </a:p>
          <a:p>
            <a:pPr marL="640080" lvl="2" indent="0">
              <a:buNone/>
            </a:pPr>
            <a:r>
              <a:rPr lang="fr-FR" sz="5000" b="1" dirty="0">
                <a:solidFill>
                  <a:schemeClr val="tx1"/>
                </a:solidFill>
              </a:rPr>
              <a:t>Fonctionnement </a:t>
            </a:r>
            <a:endParaRPr lang="fr-CH" sz="5000" b="1" dirty="0">
              <a:solidFill>
                <a:schemeClr val="tx1"/>
              </a:solidFill>
            </a:endParaRPr>
          </a:p>
          <a:p>
            <a:pPr marL="640080" lvl="2" indent="0">
              <a:buNone/>
            </a:pPr>
            <a:r>
              <a:rPr lang="fr-FR" sz="5000" b="1" dirty="0">
                <a:solidFill>
                  <a:schemeClr val="tx1"/>
                </a:solidFill>
              </a:rPr>
              <a:t>Investissements </a:t>
            </a:r>
            <a:endParaRPr lang="fr-CH" sz="5000" b="1" dirty="0">
              <a:solidFill>
                <a:schemeClr val="tx1"/>
              </a:solidFill>
            </a:endParaRPr>
          </a:p>
          <a:p>
            <a:pPr marL="45720" indent="0">
              <a:buNone/>
            </a:pPr>
            <a:r>
              <a:rPr lang="fr-FR" sz="5000" b="1" dirty="0">
                <a:solidFill>
                  <a:schemeClr val="tx1"/>
                </a:solidFill>
              </a:rPr>
              <a:t>	Rapport de la commission financière </a:t>
            </a:r>
          </a:p>
          <a:p>
            <a:pPr marL="502920" lvl="0" indent="-457200">
              <a:lnSpc>
                <a:spcPct val="150000"/>
              </a:lnSpc>
              <a:buFont typeface="+mj-lt"/>
              <a:buAutoNum type="arabicPeriod" startAt="6"/>
            </a:pPr>
            <a:r>
              <a:rPr lang="fr-FR" sz="4000" dirty="0" smtClean="0">
                <a:solidFill>
                  <a:schemeClr val="bg1">
                    <a:lumMod val="65000"/>
                  </a:schemeClr>
                </a:solidFill>
              </a:rPr>
              <a:t>Parole </a:t>
            </a:r>
            <a:r>
              <a:rPr lang="fr-FR" sz="4000" dirty="0">
                <a:solidFill>
                  <a:schemeClr val="bg1">
                    <a:lumMod val="65000"/>
                  </a:schemeClr>
                </a:solidFill>
              </a:rPr>
              <a:t>au conseil pastoral </a:t>
            </a:r>
            <a:endParaRPr lang="fr-CH" sz="4000" dirty="0">
              <a:solidFill>
                <a:schemeClr val="bg1">
                  <a:lumMod val="65000"/>
                </a:schemeClr>
              </a:solidFill>
            </a:endParaRPr>
          </a:p>
          <a:p>
            <a:pPr marL="502920" lvl="0" indent="-457200">
              <a:lnSpc>
                <a:spcPct val="150000"/>
              </a:lnSpc>
              <a:buFont typeface="+mj-lt"/>
              <a:buAutoNum type="arabicPeriod" startAt="6"/>
            </a:pPr>
            <a:r>
              <a:rPr lang="fr-FR" sz="4000" dirty="0" smtClean="0">
                <a:solidFill>
                  <a:schemeClr val="bg1">
                    <a:lumMod val="65000"/>
                  </a:schemeClr>
                </a:solidFill>
              </a:rPr>
              <a:t>Divers</a:t>
            </a:r>
            <a:endParaRPr lang="fr-CH" dirty="0">
              <a:solidFill>
                <a:schemeClr val="bg1">
                  <a:lumMod val="65000"/>
                </a:schemeClr>
              </a:solidFill>
            </a:endParaRPr>
          </a:p>
        </p:txBody>
      </p:sp>
    </p:spTree>
    <p:extLst>
      <p:ext uri="{BB962C8B-B14F-4D97-AF65-F5344CB8AC3E}">
        <p14:creationId xmlns:p14="http://schemas.microsoft.com/office/powerpoint/2010/main" val="33895993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49</a:t>
            </a:fld>
            <a:endParaRPr lang="fr-CH"/>
          </a:p>
        </p:txBody>
      </p:sp>
      <p:sp>
        <p:nvSpPr>
          <p:cNvPr id="5" name="Titre 4"/>
          <p:cNvSpPr>
            <a:spLocks noGrp="1"/>
          </p:cNvSpPr>
          <p:nvPr>
            <p:ph type="title"/>
          </p:nvPr>
        </p:nvSpPr>
        <p:spPr/>
        <p:txBody>
          <a:bodyPr/>
          <a:lstStyle/>
          <a:p>
            <a:r>
              <a:rPr lang="fr-CH" dirty="0" smtClean="0"/>
              <a:t>5 – Budget 2019</a:t>
            </a:r>
            <a:endParaRPr lang="fr-CH" dirty="0"/>
          </a:p>
        </p:txBody>
      </p:sp>
      <p:sp>
        <p:nvSpPr>
          <p:cNvPr id="6" name="Espace réservé du contenu 5"/>
          <p:cNvSpPr>
            <a:spLocks noGrp="1"/>
          </p:cNvSpPr>
          <p:nvPr>
            <p:ph sz="quarter" idx="13"/>
          </p:nvPr>
        </p:nvSpPr>
        <p:spPr/>
        <p:txBody>
          <a:bodyPr>
            <a:normAutofit lnSpcReduction="10000"/>
          </a:bodyPr>
          <a:lstStyle/>
          <a:p>
            <a:pPr>
              <a:lnSpc>
                <a:spcPct val="150000"/>
              </a:lnSpc>
              <a:spcBef>
                <a:spcPts val="0"/>
              </a:spcBef>
              <a:spcAft>
                <a:spcPts val="0"/>
              </a:spcAft>
            </a:pPr>
            <a:r>
              <a:rPr lang="fr-CH" sz="2800" dirty="0" smtClean="0"/>
              <a:t>Présentation du budget 2019</a:t>
            </a:r>
          </a:p>
          <a:p>
            <a:pPr lvl="1">
              <a:lnSpc>
                <a:spcPct val="150000"/>
              </a:lnSpc>
              <a:spcBef>
                <a:spcPts val="0"/>
              </a:spcBef>
              <a:spcAft>
                <a:spcPts val="0"/>
              </a:spcAft>
            </a:pPr>
            <a:r>
              <a:rPr lang="fr-CH" sz="2400" dirty="0" smtClean="0"/>
              <a:t> Fonctionnement</a:t>
            </a:r>
          </a:p>
          <a:p>
            <a:pPr lvl="1">
              <a:lnSpc>
                <a:spcPct val="150000"/>
              </a:lnSpc>
              <a:spcBef>
                <a:spcPts val="0"/>
              </a:spcBef>
              <a:spcAft>
                <a:spcPts val="0"/>
              </a:spcAft>
            </a:pPr>
            <a:r>
              <a:rPr lang="fr-CH" sz="2400" dirty="0" smtClean="0"/>
              <a:t> </a:t>
            </a:r>
            <a:r>
              <a:rPr lang="fr-CH" sz="2400" dirty="0"/>
              <a:t>I</a:t>
            </a:r>
            <a:r>
              <a:rPr lang="fr-CH" sz="2400" dirty="0" smtClean="0"/>
              <a:t>nvestissements </a:t>
            </a:r>
          </a:p>
          <a:p>
            <a:pPr>
              <a:lnSpc>
                <a:spcPct val="150000"/>
              </a:lnSpc>
              <a:spcBef>
                <a:spcPts val="0"/>
              </a:spcBef>
              <a:spcAft>
                <a:spcPts val="0"/>
              </a:spcAft>
            </a:pPr>
            <a:r>
              <a:rPr lang="fr-CH" sz="2800" dirty="0" smtClean="0"/>
              <a:t>Questions</a:t>
            </a:r>
          </a:p>
          <a:p>
            <a:pPr>
              <a:lnSpc>
                <a:spcPct val="150000"/>
              </a:lnSpc>
              <a:spcBef>
                <a:spcPts val="0"/>
              </a:spcBef>
              <a:spcAft>
                <a:spcPts val="0"/>
              </a:spcAft>
            </a:pPr>
            <a:r>
              <a:rPr lang="fr-CH" sz="2800" dirty="0" smtClean="0"/>
              <a:t>Rapport de la commission financière</a:t>
            </a:r>
          </a:p>
          <a:p>
            <a:pPr>
              <a:lnSpc>
                <a:spcPct val="150000"/>
              </a:lnSpc>
              <a:spcBef>
                <a:spcPts val="0"/>
              </a:spcBef>
              <a:spcAft>
                <a:spcPts val="0"/>
              </a:spcAft>
            </a:pPr>
            <a:r>
              <a:rPr lang="fr-CH" sz="2800" dirty="0" smtClean="0"/>
              <a:t>Approbation </a:t>
            </a:r>
            <a:r>
              <a:rPr lang="fr-CH" sz="2800" dirty="0"/>
              <a:t>du budget </a:t>
            </a:r>
            <a:r>
              <a:rPr lang="fr-CH" sz="2800" dirty="0" smtClean="0"/>
              <a:t>des investissements 2019</a:t>
            </a:r>
          </a:p>
          <a:p>
            <a:pPr>
              <a:lnSpc>
                <a:spcPct val="150000"/>
              </a:lnSpc>
              <a:spcBef>
                <a:spcPts val="0"/>
              </a:spcBef>
              <a:spcAft>
                <a:spcPts val="0"/>
              </a:spcAft>
            </a:pPr>
            <a:r>
              <a:rPr lang="fr-CH" sz="2800" dirty="0"/>
              <a:t>Approbation du budget de fonctionnement </a:t>
            </a:r>
            <a:r>
              <a:rPr lang="fr-CH" sz="2800" dirty="0" smtClean="0"/>
              <a:t>2019</a:t>
            </a:r>
            <a:endParaRPr lang="fr-CH" sz="2800" dirty="0"/>
          </a:p>
          <a:p>
            <a:pPr marL="45720" indent="0">
              <a:lnSpc>
                <a:spcPct val="150000"/>
              </a:lnSpc>
              <a:spcBef>
                <a:spcPts val="0"/>
              </a:spcBef>
              <a:spcAft>
                <a:spcPts val="0"/>
              </a:spcAft>
              <a:buNone/>
            </a:pPr>
            <a:endParaRPr lang="fr-CH" sz="2800" dirty="0"/>
          </a:p>
          <a:p>
            <a:pPr>
              <a:lnSpc>
                <a:spcPct val="150000"/>
              </a:lnSpc>
              <a:spcBef>
                <a:spcPts val="0"/>
              </a:spcBef>
              <a:spcAft>
                <a:spcPts val="0"/>
              </a:spcAft>
            </a:pPr>
            <a:endParaRPr lang="fr-CH" sz="2800" dirty="0" smtClean="0"/>
          </a:p>
          <a:p>
            <a:pPr marL="45720" indent="0">
              <a:lnSpc>
                <a:spcPct val="150000"/>
              </a:lnSpc>
              <a:spcBef>
                <a:spcPts val="0"/>
              </a:spcBef>
              <a:spcAft>
                <a:spcPts val="0"/>
              </a:spcAft>
              <a:buNone/>
            </a:pPr>
            <a:endParaRPr lang="fr-CH" sz="2800" dirty="0" smtClean="0"/>
          </a:p>
          <a:p>
            <a:endParaRPr lang="fr-CH" dirty="0"/>
          </a:p>
        </p:txBody>
      </p:sp>
    </p:spTree>
    <p:extLst>
      <p:ext uri="{BB962C8B-B14F-4D97-AF65-F5344CB8AC3E}">
        <p14:creationId xmlns:p14="http://schemas.microsoft.com/office/powerpoint/2010/main" val="34277174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5</a:t>
            </a:fld>
            <a:endParaRPr lang="fr-CH"/>
          </a:p>
        </p:txBody>
      </p:sp>
      <p:sp>
        <p:nvSpPr>
          <p:cNvPr id="5" name="Titre 4"/>
          <p:cNvSpPr>
            <a:spLocks noGrp="1"/>
          </p:cNvSpPr>
          <p:nvPr>
            <p:ph type="title"/>
          </p:nvPr>
        </p:nvSpPr>
        <p:spPr/>
        <p:txBody>
          <a:bodyPr/>
          <a:lstStyle/>
          <a:p>
            <a:pPr marL="502920" indent="-457200"/>
            <a:r>
              <a:rPr lang="fr-FR" sz="4800" dirty="0" smtClean="0"/>
              <a:t>2 -Procès-verbal </a:t>
            </a:r>
            <a:r>
              <a:rPr lang="fr-FR" sz="4800" dirty="0"/>
              <a:t>de la dernière assemblée</a:t>
            </a:r>
          </a:p>
        </p:txBody>
      </p:sp>
      <p:sp>
        <p:nvSpPr>
          <p:cNvPr id="6" name="Espace réservé du contenu 5"/>
          <p:cNvSpPr>
            <a:spLocks noGrp="1"/>
          </p:cNvSpPr>
          <p:nvPr>
            <p:ph sz="quarter" idx="13"/>
          </p:nvPr>
        </p:nvSpPr>
        <p:spPr>
          <a:xfrm>
            <a:off x="395536" y="2204864"/>
            <a:ext cx="8280920" cy="3600400"/>
          </a:xfrm>
        </p:spPr>
        <p:txBody>
          <a:bodyPr/>
          <a:lstStyle/>
          <a:p>
            <a:r>
              <a:rPr lang="fr-CH" sz="2800" dirty="0" smtClean="0"/>
              <a:t>Le procès-verbal a été mis à disposition des paroissiens</a:t>
            </a:r>
          </a:p>
          <a:p>
            <a:endParaRPr lang="fr-CH" dirty="0"/>
          </a:p>
          <a:p>
            <a:r>
              <a:rPr lang="fr-CH" dirty="0" smtClean="0">
                <a:solidFill>
                  <a:schemeClr val="bg1">
                    <a:lumMod val="65000"/>
                  </a:schemeClr>
                </a:solidFill>
              </a:rPr>
              <a:t>Rappel des divers</a:t>
            </a:r>
          </a:p>
          <a:p>
            <a:endParaRPr lang="fr-CH" dirty="0" smtClean="0">
              <a:solidFill>
                <a:schemeClr val="bg1">
                  <a:lumMod val="65000"/>
                </a:schemeClr>
              </a:solidFill>
            </a:endParaRPr>
          </a:p>
          <a:p>
            <a:r>
              <a:rPr lang="fr-CH" dirty="0" smtClean="0">
                <a:solidFill>
                  <a:schemeClr val="bg1">
                    <a:lumMod val="65000"/>
                  </a:schemeClr>
                </a:solidFill>
              </a:rPr>
              <a:t>Questions, remarques</a:t>
            </a:r>
          </a:p>
          <a:p>
            <a:endParaRPr lang="fr-CH" dirty="0" smtClean="0">
              <a:solidFill>
                <a:schemeClr val="bg1">
                  <a:lumMod val="65000"/>
                </a:schemeClr>
              </a:solidFill>
            </a:endParaRPr>
          </a:p>
          <a:p>
            <a:r>
              <a:rPr lang="fr-CH" dirty="0" smtClean="0">
                <a:solidFill>
                  <a:schemeClr val="bg1">
                    <a:lumMod val="65000"/>
                  </a:schemeClr>
                </a:solidFill>
              </a:rPr>
              <a:t>Approbation du PV</a:t>
            </a:r>
            <a:endParaRPr lang="fr-CH" dirty="0">
              <a:solidFill>
                <a:schemeClr val="bg1">
                  <a:lumMod val="65000"/>
                </a:schemeClr>
              </a:solidFill>
            </a:endParaRPr>
          </a:p>
        </p:txBody>
      </p:sp>
    </p:spTree>
    <p:extLst>
      <p:ext uri="{BB962C8B-B14F-4D97-AF65-F5344CB8AC3E}">
        <p14:creationId xmlns:p14="http://schemas.microsoft.com/office/powerpoint/2010/main" val="14997236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50</a:t>
            </a:fld>
            <a:endParaRPr lang="fr-CH"/>
          </a:p>
        </p:txBody>
      </p:sp>
      <p:sp>
        <p:nvSpPr>
          <p:cNvPr id="5" name="Titre 4"/>
          <p:cNvSpPr>
            <a:spLocks noGrp="1"/>
          </p:cNvSpPr>
          <p:nvPr>
            <p:ph type="title"/>
          </p:nvPr>
        </p:nvSpPr>
        <p:spPr/>
        <p:txBody>
          <a:bodyPr/>
          <a:lstStyle/>
          <a:p>
            <a:r>
              <a:rPr lang="fr-CH" dirty="0" smtClean="0"/>
              <a:t>5 – Budget 2019</a:t>
            </a:r>
            <a:endParaRPr lang="fr-CH" dirty="0"/>
          </a:p>
        </p:txBody>
      </p:sp>
      <p:sp>
        <p:nvSpPr>
          <p:cNvPr id="6" name="Espace réservé du contenu 5"/>
          <p:cNvSpPr>
            <a:spLocks noGrp="1"/>
          </p:cNvSpPr>
          <p:nvPr>
            <p:ph sz="quarter" idx="13"/>
          </p:nvPr>
        </p:nvSpPr>
        <p:spPr/>
        <p:txBody>
          <a:bodyPr>
            <a:normAutofit lnSpcReduction="10000"/>
          </a:bodyPr>
          <a:lstStyle/>
          <a:p>
            <a:pPr>
              <a:lnSpc>
                <a:spcPct val="150000"/>
              </a:lnSpc>
              <a:spcBef>
                <a:spcPts val="0"/>
              </a:spcBef>
              <a:spcAft>
                <a:spcPts val="0"/>
              </a:spcAft>
            </a:pPr>
            <a:r>
              <a:rPr lang="fr-CH" sz="2800" dirty="0" smtClean="0">
                <a:solidFill>
                  <a:schemeClr val="tx1">
                    <a:lumMod val="85000"/>
                    <a:lumOff val="15000"/>
                  </a:schemeClr>
                </a:solidFill>
              </a:rPr>
              <a:t>Présentation du budget 2019</a:t>
            </a:r>
          </a:p>
          <a:p>
            <a:pPr lvl="1">
              <a:lnSpc>
                <a:spcPct val="150000"/>
              </a:lnSpc>
              <a:spcBef>
                <a:spcPts val="0"/>
              </a:spcBef>
              <a:spcAft>
                <a:spcPts val="0"/>
              </a:spcAft>
            </a:pPr>
            <a:r>
              <a:rPr lang="fr-CH" sz="2400" dirty="0" smtClean="0">
                <a:solidFill>
                  <a:schemeClr val="tx1">
                    <a:lumMod val="85000"/>
                    <a:lumOff val="15000"/>
                  </a:schemeClr>
                </a:solidFill>
              </a:rPr>
              <a:t> Fonctionnement</a:t>
            </a:r>
          </a:p>
          <a:p>
            <a:pPr lvl="1">
              <a:lnSpc>
                <a:spcPct val="150000"/>
              </a:lnSpc>
              <a:spcBef>
                <a:spcPts val="0"/>
              </a:spcBef>
              <a:spcAft>
                <a:spcPts val="0"/>
              </a:spcAft>
            </a:pPr>
            <a:r>
              <a:rPr lang="fr-CH" sz="2400" dirty="0" smtClean="0">
                <a:solidFill>
                  <a:schemeClr val="bg1">
                    <a:lumMod val="65000"/>
                  </a:schemeClr>
                </a:solidFill>
              </a:rPr>
              <a:t> </a:t>
            </a:r>
            <a:r>
              <a:rPr lang="fr-CH" sz="2400" dirty="0">
                <a:solidFill>
                  <a:schemeClr val="bg1">
                    <a:lumMod val="65000"/>
                  </a:schemeClr>
                </a:solidFill>
              </a:rPr>
              <a:t>I</a:t>
            </a:r>
            <a:r>
              <a:rPr lang="fr-CH" sz="2400" dirty="0" smtClean="0">
                <a:solidFill>
                  <a:schemeClr val="bg1">
                    <a:lumMod val="65000"/>
                  </a:schemeClr>
                </a:solidFill>
              </a:rPr>
              <a:t>nvestissements </a:t>
            </a:r>
          </a:p>
          <a:p>
            <a:pPr>
              <a:lnSpc>
                <a:spcPct val="150000"/>
              </a:lnSpc>
              <a:spcBef>
                <a:spcPts val="0"/>
              </a:spcBef>
              <a:spcAft>
                <a:spcPts val="0"/>
              </a:spcAft>
            </a:pPr>
            <a:r>
              <a:rPr lang="fr-CH" sz="2800" dirty="0" smtClean="0">
                <a:solidFill>
                  <a:schemeClr val="bg1">
                    <a:lumMod val="65000"/>
                  </a:schemeClr>
                </a:solidFill>
              </a:rPr>
              <a:t>Questions</a:t>
            </a:r>
          </a:p>
          <a:p>
            <a:pPr>
              <a:lnSpc>
                <a:spcPct val="150000"/>
              </a:lnSpc>
              <a:spcBef>
                <a:spcPts val="0"/>
              </a:spcBef>
              <a:spcAft>
                <a:spcPts val="0"/>
              </a:spcAft>
            </a:pPr>
            <a:r>
              <a:rPr lang="fr-CH" sz="2800" dirty="0" smtClean="0">
                <a:solidFill>
                  <a:schemeClr val="bg1">
                    <a:lumMod val="65000"/>
                  </a:schemeClr>
                </a:solidFill>
              </a:rPr>
              <a:t>Rapport de la commission financière</a:t>
            </a:r>
          </a:p>
          <a:p>
            <a:pPr>
              <a:lnSpc>
                <a:spcPct val="150000"/>
              </a:lnSpc>
              <a:spcBef>
                <a:spcPts val="0"/>
              </a:spcBef>
              <a:spcAft>
                <a:spcPts val="0"/>
              </a:spcAft>
            </a:pPr>
            <a:r>
              <a:rPr lang="fr-CH" sz="2800" dirty="0" smtClean="0">
                <a:solidFill>
                  <a:schemeClr val="bg1">
                    <a:lumMod val="65000"/>
                  </a:schemeClr>
                </a:solidFill>
              </a:rPr>
              <a:t>Approbation </a:t>
            </a:r>
            <a:r>
              <a:rPr lang="fr-CH" sz="2800" dirty="0">
                <a:solidFill>
                  <a:schemeClr val="bg1">
                    <a:lumMod val="65000"/>
                  </a:schemeClr>
                </a:solidFill>
              </a:rPr>
              <a:t>du budget </a:t>
            </a:r>
            <a:r>
              <a:rPr lang="fr-CH" sz="2800" dirty="0" smtClean="0">
                <a:solidFill>
                  <a:schemeClr val="bg1">
                    <a:lumMod val="65000"/>
                  </a:schemeClr>
                </a:solidFill>
              </a:rPr>
              <a:t>des investissements 2019</a:t>
            </a:r>
            <a:endParaRPr lang="fr-CH" sz="2800" dirty="0">
              <a:solidFill>
                <a:schemeClr val="bg1">
                  <a:lumMod val="65000"/>
                </a:schemeClr>
              </a:solidFill>
            </a:endParaRPr>
          </a:p>
          <a:p>
            <a:pPr>
              <a:lnSpc>
                <a:spcPct val="150000"/>
              </a:lnSpc>
              <a:spcBef>
                <a:spcPts val="0"/>
              </a:spcBef>
              <a:spcAft>
                <a:spcPts val="0"/>
              </a:spcAft>
            </a:pPr>
            <a:r>
              <a:rPr lang="fr-CH" sz="2800" dirty="0">
                <a:solidFill>
                  <a:schemeClr val="bg1">
                    <a:lumMod val="65000"/>
                  </a:schemeClr>
                </a:solidFill>
              </a:rPr>
              <a:t>Approbation du budget de fonctionnement </a:t>
            </a:r>
            <a:r>
              <a:rPr lang="fr-CH" sz="2800" dirty="0" smtClean="0">
                <a:solidFill>
                  <a:schemeClr val="bg1">
                    <a:lumMod val="65000"/>
                  </a:schemeClr>
                </a:solidFill>
              </a:rPr>
              <a:t>2019</a:t>
            </a:r>
            <a:endParaRPr lang="fr-CH" sz="2800" dirty="0">
              <a:solidFill>
                <a:schemeClr val="bg1">
                  <a:lumMod val="65000"/>
                </a:schemeClr>
              </a:solidFill>
            </a:endParaRPr>
          </a:p>
          <a:p>
            <a:pPr marL="45720" indent="0">
              <a:lnSpc>
                <a:spcPct val="150000"/>
              </a:lnSpc>
              <a:spcBef>
                <a:spcPts val="0"/>
              </a:spcBef>
              <a:spcAft>
                <a:spcPts val="0"/>
              </a:spcAft>
              <a:buNone/>
            </a:pPr>
            <a:endParaRPr lang="fr-CH" sz="2800" dirty="0" smtClean="0"/>
          </a:p>
          <a:p>
            <a:pPr marL="45720" indent="0">
              <a:lnSpc>
                <a:spcPct val="150000"/>
              </a:lnSpc>
              <a:spcBef>
                <a:spcPts val="0"/>
              </a:spcBef>
              <a:spcAft>
                <a:spcPts val="0"/>
              </a:spcAft>
              <a:buNone/>
            </a:pPr>
            <a:endParaRPr lang="fr-CH" sz="2800" dirty="0" smtClean="0"/>
          </a:p>
          <a:p>
            <a:endParaRPr lang="fr-CH" dirty="0"/>
          </a:p>
        </p:txBody>
      </p:sp>
    </p:spTree>
    <p:extLst>
      <p:ext uri="{BB962C8B-B14F-4D97-AF65-F5344CB8AC3E}">
        <p14:creationId xmlns:p14="http://schemas.microsoft.com/office/powerpoint/2010/main" val="9343941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solidFill>
                  <a:prstClr val="black">
                    <a:lumMod val="50000"/>
                    <a:lumOff val="50000"/>
                  </a:prstClr>
                </a:solidFill>
              </a:rPr>
              <a:t>Paroisse d'Ependes</a:t>
            </a:r>
            <a:endParaRPr lang="fr-CH" dirty="0">
              <a:solidFill>
                <a:prstClr val="black">
                  <a:lumMod val="50000"/>
                  <a:lumOff val="50000"/>
                </a:prstClr>
              </a:solidFill>
            </a:endParaRPr>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solidFill>
                  <a:prstClr val="black">
                    <a:lumMod val="50000"/>
                    <a:lumOff val="50000"/>
                  </a:prstClr>
                </a:solidFill>
              </a:rPr>
              <a:pPr/>
              <a:t>51</a:t>
            </a:fld>
            <a:endParaRPr lang="fr-CH">
              <a:solidFill>
                <a:prstClr val="black">
                  <a:lumMod val="50000"/>
                  <a:lumOff val="50000"/>
                </a:prstClr>
              </a:solidFill>
            </a:endParaRPr>
          </a:p>
        </p:txBody>
      </p:sp>
      <p:sp>
        <p:nvSpPr>
          <p:cNvPr id="5" name="Titre 4"/>
          <p:cNvSpPr>
            <a:spLocks noGrp="1"/>
          </p:cNvSpPr>
          <p:nvPr>
            <p:ph type="title"/>
          </p:nvPr>
        </p:nvSpPr>
        <p:spPr/>
        <p:txBody>
          <a:bodyPr/>
          <a:lstStyle/>
          <a:p>
            <a:r>
              <a:rPr lang="fr-CH" dirty="0"/>
              <a:t>5</a:t>
            </a:r>
            <a:r>
              <a:rPr lang="fr-CH" dirty="0" smtClean="0"/>
              <a:t> – Budget 2019</a:t>
            </a:r>
            <a:endParaRPr lang="fr-CH" dirty="0"/>
          </a:p>
        </p:txBody>
      </p:sp>
      <p:sp>
        <p:nvSpPr>
          <p:cNvPr id="8" name="Espace réservé du contenu 5"/>
          <p:cNvSpPr>
            <a:spLocks noGrp="1"/>
          </p:cNvSpPr>
          <p:nvPr>
            <p:ph sz="quarter" idx="13"/>
          </p:nvPr>
        </p:nvSpPr>
        <p:spPr>
          <a:xfrm>
            <a:off x="457199" y="1301816"/>
            <a:ext cx="8280920" cy="4870384"/>
          </a:xfrm>
        </p:spPr>
        <p:txBody>
          <a:bodyPr>
            <a:noAutofit/>
          </a:bodyPr>
          <a:lstStyle/>
          <a:p>
            <a:pPr marL="45720" indent="0">
              <a:buNone/>
            </a:pPr>
            <a:r>
              <a:rPr lang="fr-CH" sz="3600" b="1" dirty="0" smtClean="0"/>
              <a:t>Le budget 2019 de fonctionnement est proche de celui de 2018 et nécessite la remarque suivante:</a:t>
            </a:r>
          </a:p>
          <a:p>
            <a:pPr marL="45720" indent="0">
              <a:buNone/>
            </a:pPr>
            <a:endParaRPr lang="fr-CH" sz="3600" b="1" dirty="0" smtClean="0"/>
          </a:p>
          <a:p>
            <a:pPr marL="45720" indent="0">
              <a:buNone/>
            </a:pPr>
            <a:r>
              <a:rPr lang="fr-CH" sz="2400" dirty="0"/>
              <a:t>Compte tenu de l’évolution des rentrées fiscales et des sorties d’Eglise, le conseil paroissial s’est montré très prudent dans l’établissement du budget </a:t>
            </a:r>
            <a:r>
              <a:rPr lang="fr-CH" sz="2400" dirty="0" smtClean="0"/>
              <a:t>2019.</a:t>
            </a:r>
          </a:p>
          <a:p>
            <a:pPr marL="45720" indent="0">
              <a:buNone/>
            </a:pPr>
            <a:r>
              <a:rPr lang="fr-CH" sz="2400" dirty="0" smtClean="0"/>
              <a:t>Au vu de la marge de manœuvre très faible, le conseil de paroisse n’envisage pas d’action spécifique en 2019</a:t>
            </a:r>
          </a:p>
          <a:p>
            <a:pPr marL="45720" indent="0">
              <a:buNone/>
            </a:pPr>
            <a:endParaRPr lang="fr-CH" sz="3600" b="1" dirty="0" smtClean="0"/>
          </a:p>
          <a:p>
            <a:pPr marL="45720" indent="0">
              <a:buNone/>
            </a:pPr>
            <a:endParaRPr lang="fr-CH" sz="3600" b="1" dirty="0" smtClean="0"/>
          </a:p>
          <a:p>
            <a:pPr marL="45720" indent="0">
              <a:buNone/>
            </a:pPr>
            <a:endParaRPr lang="fr-CH" sz="1000" dirty="0" smtClean="0"/>
          </a:p>
        </p:txBody>
      </p:sp>
    </p:spTree>
    <p:extLst>
      <p:ext uri="{BB962C8B-B14F-4D97-AF65-F5344CB8AC3E}">
        <p14:creationId xmlns:p14="http://schemas.microsoft.com/office/powerpoint/2010/main" val="131388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solidFill>
                  <a:prstClr val="black">
                    <a:lumMod val="50000"/>
                    <a:lumOff val="50000"/>
                  </a:prstClr>
                </a:solidFill>
              </a:rPr>
              <a:t>Paroisse d'Ependes</a:t>
            </a:r>
            <a:endParaRPr lang="fr-CH" dirty="0">
              <a:solidFill>
                <a:prstClr val="black">
                  <a:lumMod val="50000"/>
                  <a:lumOff val="50000"/>
                </a:prstClr>
              </a:solidFill>
            </a:endParaRPr>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solidFill>
                  <a:prstClr val="black">
                    <a:lumMod val="50000"/>
                    <a:lumOff val="50000"/>
                  </a:prstClr>
                </a:solidFill>
              </a:rPr>
              <a:pPr/>
              <a:t>52</a:t>
            </a:fld>
            <a:endParaRPr lang="fr-CH">
              <a:solidFill>
                <a:prstClr val="black">
                  <a:lumMod val="50000"/>
                  <a:lumOff val="50000"/>
                </a:prstClr>
              </a:solidFill>
            </a:endParaRPr>
          </a:p>
        </p:txBody>
      </p:sp>
      <p:sp>
        <p:nvSpPr>
          <p:cNvPr id="5" name="Titre 4"/>
          <p:cNvSpPr>
            <a:spLocks noGrp="1"/>
          </p:cNvSpPr>
          <p:nvPr>
            <p:ph type="title"/>
          </p:nvPr>
        </p:nvSpPr>
        <p:spPr/>
        <p:txBody>
          <a:bodyPr/>
          <a:lstStyle/>
          <a:p>
            <a:r>
              <a:rPr lang="fr-CH" dirty="0"/>
              <a:t>5</a:t>
            </a:r>
            <a:r>
              <a:rPr lang="fr-CH" dirty="0" smtClean="0"/>
              <a:t> – Budget 2019</a:t>
            </a:r>
            <a:endParaRPr lang="fr-CH" dirty="0"/>
          </a:p>
        </p:txBody>
      </p:sp>
      <p:sp>
        <p:nvSpPr>
          <p:cNvPr id="8" name="Espace réservé du contenu 5"/>
          <p:cNvSpPr>
            <a:spLocks noGrp="1"/>
          </p:cNvSpPr>
          <p:nvPr>
            <p:ph sz="quarter" idx="13"/>
          </p:nvPr>
        </p:nvSpPr>
        <p:spPr>
          <a:xfrm>
            <a:off x="457199" y="1772816"/>
            <a:ext cx="8280920" cy="3528392"/>
          </a:xfrm>
        </p:spPr>
        <p:txBody>
          <a:bodyPr>
            <a:noAutofit/>
          </a:bodyPr>
          <a:lstStyle/>
          <a:p>
            <a:pPr marL="45720" indent="0">
              <a:buNone/>
            </a:pPr>
            <a:r>
              <a:rPr lang="fr-CH" sz="3600" b="1" dirty="0" smtClean="0"/>
              <a:t>Déficit budgété:</a:t>
            </a:r>
          </a:p>
          <a:p>
            <a:pPr marL="45720" indent="0">
              <a:lnSpc>
                <a:spcPct val="150000"/>
              </a:lnSpc>
              <a:buNone/>
            </a:pPr>
            <a:r>
              <a:rPr lang="fr-CH" sz="2400" b="1" dirty="0" smtClean="0"/>
              <a:t>(compte de fonctionnement) </a:t>
            </a:r>
          </a:p>
          <a:p>
            <a:pPr marL="45720" indent="0">
              <a:lnSpc>
                <a:spcPct val="150000"/>
              </a:lnSpc>
              <a:buNone/>
            </a:pPr>
            <a:r>
              <a:rPr lang="fr-CH" sz="3600" b="1" dirty="0"/>
              <a:t>	</a:t>
            </a:r>
            <a:r>
              <a:rPr lang="fr-CH" sz="3600" b="1" dirty="0" smtClean="0"/>
              <a:t>			792.00</a:t>
            </a:r>
            <a:endParaRPr lang="fr-CH" sz="3600" b="1" dirty="0"/>
          </a:p>
          <a:p>
            <a:pPr marL="45720" indent="0">
              <a:buNone/>
            </a:pPr>
            <a:endParaRPr lang="fr-CH" sz="1000" dirty="0" smtClean="0"/>
          </a:p>
        </p:txBody>
      </p:sp>
    </p:spTree>
    <p:extLst>
      <p:ext uri="{BB962C8B-B14F-4D97-AF65-F5344CB8AC3E}">
        <p14:creationId xmlns:p14="http://schemas.microsoft.com/office/powerpoint/2010/main" val="27421915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53</a:t>
            </a:fld>
            <a:endParaRPr lang="fr-CH"/>
          </a:p>
        </p:txBody>
      </p:sp>
      <p:sp>
        <p:nvSpPr>
          <p:cNvPr id="5" name="Titre 4"/>
          <p:cNvSpPr>
            <a:spLocks noGrp="1"/>
          </p:cNvSpPr>
          <p:nvPr>
            <p:ph type="title"/>
          </p:nvPr>
        </p:nvSpPr>
        <p:spPr/>
        <p:txBody>
          <a:bodyPr/>
          <a:lstStyle/>
          <a:p>
            <a:r>
              <a:rPr lang="fr-CH" dirty="0" smtClean="0"/>
              <a:t>5 – Budget 2019</a:t>
            </a:r>
            <a:endParaRPr lang="fr-CH" dirty="0"/>
          </a:p>
        </p:txBody>
      </p:sp>
      <p:sp>
        <p:nvSpPr>
          <p:cNvPr id="6" name="Espace réservé du contenu 5"/>
          <p:cNvSpPr>
            <a:spLocks noGrp="1"/>
          </p:cNvSpPr>
          <p:nvPr>
            <p:ph sz="quarter" idx="13"/>
          </p:nvPr>
        </p:nvSpPr>
        <p:spPr/>
        <p:txBody>
          <a:bodyPr>
            <a:normAutofit lnSpcReduction="10000"/>
          </a:bodyPr>
          <a:lstStyle/>
          <a:p>
            <a:pPr>
              <a:lnSpc>
                <a:spcPct val="150000"/>
              </a:lnSpc>
              <a:spcBef>
                <a:spcPts val="0"/>
              </a:spcBef>
              <a:spcAft>
                <a:spcPts val="0"/>
              </a:spcAft>
            </a:pPr>
            <a:r>
              <a:rPr lang="fr-CH" sz="2800" dirty="0" smtClean="0">
                <a:solidFill>
                  <a:schemeClr val="bg1">
                    <a:lumMod val="65000"/>
                  </a:schemeClr>
                </a:solidFill>
              </a:rPr>
              <a:t>Présentation du budget 2018</a:t>
            </a:r>
          </a:p>
          <a:p>
            <a:pPr lvl="1">
              <a:lnSpc>
                <a:spcPct val="150000"/>
              </a:lnSpc>
              <a:spcBef>
                <a:spcPts val="0"/>
              </a:spcBef>
              <a:spcAft>
                <a:spcPts val="0"/>
              </a:spcAft>
            </a:pPr>
            <a:r>
              <a:rPr lang="fr-CH" sz="2400" dirty="0" smtClean="0">
                <a:solidFill>
                  <a:schemeClr val="bg1">
                    <a:lumMod val="65000"/>
                  </a:schemeClr>
                </a:solidFill>
              </a:rPr>
              <a:t> Fonctionnement</a:t>
            </a:r>
          </a:p>
          <a:p>
            <a:pPr lvl="1">
              <a:lnSpc>
                <a:spcPct val="150000"/>
              </a:lnSpc>
              <a:spcBef>
                <a:spcPts val="0"/>
              </a:spcBef>
              <a:spcAft>
                <a:spcPts val="0"/>
              </a:spcAft>
            </a:pPr>
            <a:r>
              <a:rPr lang="fr-CH" sz="2400" dirty="0" smtClean="0">
                <a:solidFill>
                  <a:schemeClr val="bg1">
                    <a:lumMod val="65000"/>
                  </a:schemeClr>
                </a:solidFill>
              </a:rPr>
              <a:t> </a:t>
            </a:r>
            <a:r>
              <a:rPr lang="fr-CH" sz="2400" dirty="0">
                <a:solidFill>
                  <a:schemeClr val="tx1">
                    <a:lumMod val="85000"/>
                    <a:lumOff val="15000"/>
                  </a:schemeClr>
                </a:solidFill>
              </a:rPr>
              <a:t>I</a:t>
            </a:r>
            <a:r>
              <a:rPr lang="fr-CH" sz="2400" dirty="0" smtClean="0">
                <a:solidFill>
                  <a:schemeClr val="tx1">
                    <a:lumMod val="85000"/>
                    <a:lumOff val="15000"/>
                  </a:schemeClr>
                </a:solidFill>
              </a:rPr>
              <a:t>nvestissements </a:t>
            </a:r>
          </a:p>
          <a:p>
            <a:pPr>
              <a:lnSpc>
                <a:spcPct val="150000"/>
              </a:lnSpc>
              <a:spcBef>
                <a:spcPts val="0"/>
              </a:spcBef>
              <a:spcAft>
                <a:spcPts val="0"/>
              </a:spcAft>
            </a:pPr>
            <a:r>
              <a:rPr lang="fr-CH" sz="2800" dirty="0" smtClean="0">
                <a:solidFill>
                  <a:schemeClr val="bg1">
                    <a:lumMod val="65000"/>
                  </a:schemeClr>
                </a:solidFill>
              </a:rPr>
              <a:t>Questions</a:t>
            </a:r>
          </a:p>
          <a:p>
            <a:pPr>
              <a:lnSpc>
                <a:spcPct val="150000"/>
              </a:lnSpc>
              <a:spcBef>
                <a:spcPts val="0"/>
              </a:spcBef>
              <a:spcAft>
                <a:spcPts val="0"/>
              </a:spcAft>
            </a:pPr>
            <a:r>
              <a:rPr lang="fr-CH" sz="2800" dirty="0" smtClean="0">
                <a:solidFill>
                  <a:schemeClr val="bg1">
                    <a:lumMod val="65000"/>
                  </a:schemeClr>
                </a:solidFill>
              </a:rPr>
              <a:t>Rapport de la commission financière</a:t>
            </a:r>
          </a:p>
          <a:p>
            <a:pPr>
              <a:lnSpc>
                <a:spcPct val="150000"/>
              </a:lnSpc>
              <a:spcBef>
                <a:spcPts val="0"/>
              </a:spcBef>
              <a:spcAft>
                <a:spcPts val="0"/>
              </a:spcAft>
            </a:pPr>
            <a:r>
              <a:rPr lang="fr-CH" sz="2800" dirty="0" smtClean="0">
                <a:solidFill>
                  <a:schemeClr val="bg1">
                    <a:lumMod val="65000"/>
                  </a:schemeClr>
                </a:solidFill>
              </a:rPr>
              <a:t>Approbation du budget de fonctionnement 2019</a:t>
            </a:r>
          </a:p>
          <a:p>
            <a:pPr>
              <a:lnSpc>
                <a:spcPct val="150000"/>
              </a:lnSpc>
              <a:spcBef>
                <a:spcPts val="0"/>
              </a:spcBef>
              <a:spcAft>
                <a:spcPts val="0"/>
              </a:spcAft>
            </a:pPr>
            <a:r>
              <a:rPr lang="fr-CH" sz="2800" dirty="0">
                <a:solidFill>
                  <a:schemeClr val="bg1">
                    <a:lumMod val="65000"/>
                  </a:schemeClr>
                </a:solidFill>
              </a:rPr>
              <a:t>Approbation du budget </a:t>
            </a:r>
            <a:r>
              <a:rPr lang="fr-CH" sz="2800" dirty="0" smtClean="0">
                <a:solidFill>
                  <a:schemeClr val="bg1">
                    <a:lumMod val="65000"/>
                  </a:schemeClr>
                </a:solidFill>
              </a:rPr>
              <a:t>des investissements 2019</a:t>
            </a:r>
            <a:endParaRPr lang="fr-CH" sz="2800" dirty="0">
              <a:solidFill>
                <a:schemeClr val="bg1">
                  <a:lumMod val="65000"/>
                </a:schemeClr>
              </a:solidFill>
            </a:endParaRPr>
          </a:p>
          <a:p>
            <a:pPr>
              <a:lnSpc>
                <a:spcPct val="150000"/>
              </a:lnSpc>
              <a:spcBef>
                <a:spcPts val="0"/>
              </a:spcBef>
              <a:spcAft>
                <a:spcPts val="0"/>
              </a:spcAft>
            </a:pPr>
            <a:endParaRPr lang="fr-CH" sz="2800" dirty="0" smtClean="0"/>
          </a:p>
          <a:p>
            <a:pPr marL="45720" indent="0">
              <a:lnSpc>
                <a:spcPct val="150000"/>
              </a:lnSpc>
              <a:spcBef>
                <a:spcPts val="0"/>
              </a:spcBef>
              <a:spcAft>
                <a:spcPts val="0"/>
              </a:spcAft>
              <a:buNone/>
            </a:pPr>
            <a:endParaRPr lang="fr-CH" sz="2800" dirty="0" smtClean="0"/>
          </a:p>
          <a:p>
            <a:endParaRPr lang="fr-CH" dirty="0"/>
          </a:p>
        </p:txBody>
      </p:sp>
    </p:spTree>
    <p:extLst>
      <p:ext uri="{BB962C8B-B14F-4D97-AF65-F5344CB8AC3E}">
        <p14:creationId xmlns:p14="http://schemas.microsoft.com/office/powerpoint/2010/main" val="21540811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solidFill>
                  <a:prstClr val="black">
                    <a:lumMod val="50000"/>
                    <a:lumOff val="50000"/>
                  </a:prstClr>
                </a:solidFill>
              </a:rPr>
              <a:t>Assemblée du 27 mars 2019</a:t>
            </a:r>
            <a:endParaRPr lang="fr-CH" dirty="0">
              <a:solidFill>
                <a:prstClr val="black">
                  <a:lumMod val="50000"/>
                  <a:lumOff val="50000"/>
                </a:prstClr>
              </a:solidFill>
            </a:endParaRPr>
          </a:p>
        </p:txBody>
      </p:sp>
      <p:sp>
        <p:nvSpPr>
          <p:cNvPr id="3" name="Espace réservé du pied de page 2"/>
          <p:cNvSpPr>
            <a:spLocks noGrp="1"/>
          </p:cNvSpPr>
          <p:nvPr>
            <p:ph type="ftr" sz="quarter" idx="11"/>
          </p:nvPr>
        </p:nvSpPr>
        <p:spPr/>
        <p:txBody>
          <a:bodyPr/>
          <a:lstStyle/>
          <a:p>
            <a:r>
              <a:rPr lang="fr-CH" smtClean="0">
                <a:solidFill>
                  <a:prstClr val="black">
                    <a:lumMod val="50000"/>
                    <a:lumOff val="50000"/>
                  </a:prstClr>
                </a:solidFill>
              </a:rPr>
              <a:t>Paroisse d'Ependes</a:t>
            </a:r>
            <a:endParaRPr lang="fr-CH" dirty="0">
              <a:solidFill>
                <a:prstClr val="black">
                  <a:lumMod val="50000"/>
                  <a:lumOff val="50000"/>
                </a:prstClr>
              </a:solidFill>
            </a:endParaRPr>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solidFill>
                  <a:prstClr val="black">
                    <a:lumMod val="50000"/>
                    <a:lumOff val="50000"/>
                  </a:prstClr>
                </a:solidFill>
              </a:rPr>
              <a:pPr/>
              <a:t>54</a:t>
            </a:fld>
            <a:endParaRPr lang="fr-CH">
              <a:solidFill>
                <a:prstClr val="black">
                  <a:lumMod val="50000"/>
                  <a:lumOff val="50000"/>
                </a:prstClr>
              </a:solidFill>
            </a:endParaRPr>
          </a:p>
        </p:txBody>
      </p:sp>
      <p:sp>
        <p:nvSpPr>
          <p:cNvPr id="5" name="Titre 4"/>
          <p:cNvSpPr>
            <a:spLocks noGrp="1"/>
          </p:cNvSpPr>
          <p:nvPr>
            <p:ph type="title"/>
          </p:nvPr>
        </p:nvSpPr>
        <p:spPr/>
        <p:txBody>
          <a:bodyPr/>
          <a:lstStyle/>
          <a:p>
            <a:r>
              <a:rPr lang="fr-CH" dirty="0"/>
              <a:t>5 – Budget 2019</a:t>
            </a:r>
            <a:r>
              <a:rPr lang="fr-FR" dirty="0"/>
              <a:t/>
            </a:r>
            <a:br>
              <a:rPr lang="fr-FR" dirty="0"/>
            </a:br>
            <a:endParaRPr lang="fr-CH" dirty="0"/>
          </a:p>
        </p:txBody>
      </p:sp>
      <p:sp>
        <p:nvSpPr>
          <p:cNvPr id="6" name="Espace réservé du contenu 5"/>
          <p:cNvSpPr>
            <a:spLocks noGrp="1"/>
          </p:cNvSpPr>
          <p:nvPr>
            <p:ph sz="quarter" idx="13"/>
          </p:nvPr>
        </p:nvSpPr>
        <p:spPr>
          <a:xfrm>
            <a:off x="436610" y="1350392"/>
            <a:ext cx="8064896" cy="4687416"/>
          </a:xfrm>
          <a:ln>
            <a:noFill/>
          </a:ln>
        </p:spPr>
        <p:txBody>
          <a:bodyPr>
            <a:normAutofit/>
          </a:bodyPr>
          <a:lstStyle/>
          <a:p>
            <a:pPr marL="45720" lvl="0" indent="0">
              <a:buNone/>
            </a:pPr>
            <a:r>
              <a:rPr lang="fr-CH" sz="3200" b="1" dirty="0" smtClean="0"/>
              <a:t>Aménagement de la rampe </a:t>
            </a:r>
            <a:r>
              <a:rPr lang="fr-CH" sz="3200" b="1" dirty="0"/>
              <a:t>d’accès à </a:t>
            </a:r>
            <a:r>
              <a:rPr lang="fr-CH" sz="3200" b="1" dirty="0" smtClean="0"/>
              <a:t>l’église pour les handicapés</a:t>
            </a:r>
            <a:endParaRPr lang="fr-FR" sz="3200" b="1" dirty="0" smtClean="0"/>
          </a:p>
          <a:p>
            <a:pPr marL="45720" lvl="0" indent="0">
              <a:buNone/>
            </a:pPr>
            <a:endParaRPr lang="fr-CH" sz="3200" b="1" dirty="0"/>
          </a:p>
        </p:txBody>
      </p:sp>
      <p:pic>
        <p:nvPicPr>
          <p:cNvPr id="8" name="Image 7"/>
          <p:cNvPicPr>
            <a:picLocks noChangeAspect="1"/>
          </p:cNvPicPr>
          <p:nvPr/>
        </p:nvPicPr>
        <p:blipFill>
          <a:blip r:embed="rId2"/>
          <a:stretch>
            <a:fillRect/>
          </a:stretch>
        </p:blipFill>
        <p:spPr>
          <a:xfrm>
            <a:off x="611560" y="2742721"/>
            <a:ext cx="4572638" cy="3429479"/>
          </a:xfrm>
          <a:prstGeom prst="rect">
            <a:avLst/>
          </a:prstGeom>
        </p:spPr>
      </p:pic>
      <p:sp>
        <p:nvSpPr>
          <p:cNvPr id="9" name="ZoneTexte 8"/>
          <p:cNvSpPr txBox="1"/>
          <p:nvPr/>
        </p:nvSpPr>
        <p:spPr>
          <a:xfrm>
            <a:off x="5807988" y="2378543"/>
            <a:ext cx="3313347" cy="3970318"/>
          </a:xfrm>
          <a:prstGeom prst="rect">
            <a:avLst/>
          </a:prstGeom>
          <a:noFill/>
        </p:spPr>
        <p:txBody>
          <a:bodyPr wrap="square" rtlCol="0">
            <a:spAutoFit/>
          </a:bodyPr>
          <a:lstStyle/>
          <a:p>
            <a:r>
              <a:rPr lang="fr-CH" sz="2800" dirty="0" smtClean="0">
                <a:solidFill>
                  <a:prstClr val="black"/>
                </a:solidFill>
              </a:rPr>
              <a:t>Lors de l’étude de la réalisation de l’élargissement de la rampe, il nous est rapidement apparu qu’il fallait aussi s’occuper des escaliers et du parvis.</a:t>
            </a:r>
            <a:endParaRPr lang="fr-CH" sz="2800" dirty="0">
              <a:solidFill>
                <a:prstClr val="black"/>
              </a:solidFill>
            </a:endParaRPr>
          </a:p>
        </p:txBody>
      </p:sp>
    </p:spTree>
    <p:extLst>
      <p:ext uri="{BB962C8B-B14F-4D97-AF65-F5344CB8AC3E}">
        <p14:creationId xmlns:p14="http://schemas.microsoft.com/office/powerpoint/2010/main" val="74985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55</a:t>
            </a:fld>
            <a:endParaRPr lang="fr-CH"/>
          </a:p>
        </p:txBody>
      </p:sp>
      <p:sp>
        <p:nvSpPr>
          <p:cNvPr id="5" name="Titre 4"/>
          <p:cNvSpPr>
            <a:spLocks noGrp="1"/>
          </p:cNvSpPr>
          <p:nvPr>
            <p:ph type="title"/>
          </p:nvPr>
        </p:nvSpPr>
        <p:spPr/>
        <p:txBody>
          <a:bodyPr/>
          <a:lstStyle/>
          <a:p>
            <a:endParaRPr lang="fr-CH"/>
          </a:p>
        </p:txBody>
      </p:sp>
      <p:pic>
        <p:nvPicPr>
          <p:cNvPr id="7" name="Espace réservé du contenu 6"/>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3915" y="0"/>
            <a:ext cx="9143999" cy="6858000"/>
          </a:xfrm>
        </p:spPr>
      </p:pic>
    </p:spTree>
    <p:extLst>
      <p:ext uri="{BB962C8B-B14F-4D97-AF65-F5344CB8AC3E}">
        <p14:creationId xmlns:p14="http://schemas.microsoft.com/office/powerpoint/2010/main" val="10187620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56</a:t>
            </a:fld>
            <a:endParaRPr lang="fr-CH"/>
          </a:p>
        </p:txBody>
      </p:sp>
      <p:sp>
        <p:nvSpPr>
          <p:cNvPr id="5" name="Titre 4"/>
          <p:cNvSpPr>
            <a:spLocks noGrp="1"/>
          </p:cNvSpPr>
          <p:nvPr>
            <p:ph type="title"/>
          </p:nvPr>
        </p:nvSpPr>
        <p:spPr/>
        <p:txBody>
          <a:bodyPr/>
          <a:lstStyle/>
          <a:p>
            <a:endParaRPr lang="fr-CH"/>
          </a:p>
        </p:txBody>
      </p:sp>
      <p:pic>
        <p:nvPicPr>
          <p:cNvPr id="7" name="Espace réservé du contenu 6"/>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 y="0"/>
            <a:ext cx="9143999" cy="6858000"/>
          </a:xfrm>
        </p:spPr>
      </p:pic>
    </p:spTree>
    <p:extLst>
      <p:ext uri="{BB962C8B-B14F-4D97-AF65-F5344CB8AC3E}">
        <p14:creationId xmlns:p14="http://schemas.microsoft.com/office/powerpoint/2010/main" val="3320899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57</a:t>
            </a:fld>
            <a:endParaRPr lang="fr-CH"/>
          </a:p>
        </p:txBody>
      </p:sp>
      <p:sp>
        <p:nvSpPr>
          <p:cNvPr id="5" name="Titre 4"/>
          <p:cNvSpPr>
            <a:spLocks noGrp="1"/>
          </p:cNvSpPr>
          <p:nvPr>
            <p:ph type="title"/>
          </p:nvPr>
        </p:nvSpPr>
        <p:spPr/>
        <p:txBody>
          <a:bodyPr/>
          <a:lstStyle/>
          <a:p>
            <a:r>
              <a:rPr lang="fr-CH" dirty="0" smtClean="0"/>
              <a:t>5 – Budget 2019</a:t>
            </a:r>
            <a:endParaRPr lang="fr-CH" dirty="0"/>
          </a:p>
        </p:txBody>
      </p:sp>
      <p:sp>
        <p:nvSpPr>
          <p:cNvPr id="6" name="Espace réservé du contenu 5"/>
          <p:cNvSpPr>
            <a:spLocks noGrp="1"/>
          </p:cNvSpPr>
          <p:nvPr>
            <p:ph sz="quarter" idx="13"/>
          </p:nvPr>
        </p:nvSpPr>
        <p:spPr>
          <a:xfrm>
            <a:off x="323528" y="1124744"/>
            <a:ext cx="8352928" cy="4464496"/>
          </a:xfrm>
        </p:spPr>
        <p:txBody>
          <a:bodyPr>
            <a:normAutofit/>
          </a:bodyPr>
          <a:lstStyle/>
          <a:p>
            <a:pPr marL="45720" indent="0">
              <a:lnSpc>
                <a:spcPct val="150000"/>
              </a:lnSpc>
              <a:spcBef>
                <a:spcPts val="0"/>
              </a:spcBef>
              <a:spcAft>
                <a:spcPts val="0"/>
              </a:spcAft>
              <a:buNone/>
            </a:pPr>
            <a:r>
              <a:rPr lang="fr-CH" sz="3500" dirty="0" smtClean="0">
                <a:solidFill>
                  <a:schemeClr val="tx1">
                    <a:lumMod val="85000"/>
                    <a:lumOff val="15000"/>
                  </a:schemeClr>
                </a:solidFill>
              </a:rPr>
              <a:t>Investissements </a:t>
            </a:r>
            <a:endParaRPr lang="fr-CH" sz="900" dirty="0" smtClean="0">
              <a:solidFill>
                <a:schemeClr val="tx1">
                  <a:lumMod val="85000"/>
                  <a:lumOff val="15000"/>
                </a:schemeClr>
              </a:solidFill>
            </a:endParaRPr>
          </a:p>
          <a:p>
            <a:pPr defTabSz="450850">
              <a:spcBef>
                <a:spcPts val="0"/>
              </a:spcBef>
              <a:spcAft>
                <a:spcPts val="0"/>
              </a:spcAft>
            </a:pPr>
            <a:r>
              <a:rPr lang="fr-CH" sz="3000" dirty="0" smtClean="0"/>
              <a:t> Réfection de la rampe d’accès à l’église, des     	marches d’escalier et de la dalle du parvis.</a:t>
            </a:r>
          </a:p>
          <a:p>
            <a:pPr marL="365760" lvl="1" indent="0">
              <a:spcBef>
                <a:spcPts val="0"/>
              </a:spcBef>
              <a:spcAft>
                <a:spcPts val="0"/>
              </a:spcAft>
              <a:buNone/>
            </a:pPr>
            <a:r>
              <a:rPr lang="fr-CH" sz="1400" i="1" dirty="0">
                <a:solidFill>
                  <a:schemeClr val="bg1">
                    <a:lumMod val="50000"/>
                  </a:schemeClr>
                </a:solidFill>
              </a:rPr>
              <a:t>	</a:t>
            </a:r>
            <a:endParaRPr lang="fr-CH" sz="1400" i="1" dirty="0" smtClean="0">
              <a:solidFill>
                <a:schemeClr val="bg1">
                  <a:lumMod val="50000"/>
                </a:schemeClr>
              </a:solidFill>
            </a:endParaRPr>
          </a:p>
          <a:p>
            <a:pPr marL="365760" lvl="1" indent="0">
              <a:spcBef>
                <a:spcPts val="0"/>
              </a:spcBef>
              <a:spcAft>
                <a:spcPts val="0"/>
              </a:spcAft>
              <a:buNone/>
            </a:pPr>
            <a:r>
              <a:rPr lang="fr-CH" sz="2400" i="1" dirty="0">
                <a:solidFill>
                  <a:schemeClr val="bg1">
                    <a:lumMod val="50000"/>
                  </a:schemeClr>
                </a:solidFill>
              </a:rPr>
              <a:t>	</a:t>
            </a:r>
            <a:r>
              <a:rPr lang="fr-CH" sz="2400" i="1" dirty="0" smtClean="0">
                <a:solidFill>
                  <a:schemeClr val="bg1">
                    <a:lumMod val="50000"/>
                  </a:schemeClr>
                </a:solidFill>
              </a:rPr>
              <a:t>	</a:t>
            </a:r>
            <a:endParaRPr lang="fr-CH" sz="2800" dirty="0"/>
          </a:p>
          <a:p>
            <a:pPr marL="45720" indent="0" defTabSz="450850">
              <a:buNone/>
            </a:pPr>
            <a:endParaRPr lang="fr-CH" dirty="0"/>
          </a:p>
        </p:txBody>
      </p:sp>
      <p:pic>
        <p:nvPicPr>
          <p:cNvPr id="7" name="Image 6"/>
          <p:cNvPicPr>
            <a:picLocks noChangeAspect="1"/>
          </p:cNvPicPr>
          <p:nvPr/>
        </p:nvPicPr>
        <p:blipFill>
          <a:blip r:embed="rId2"/>
          <a:stretch>
            <a:fillRect/>
          </a:stretch>
        </p:blipFill>
        <p:spPr>
          <a:xfrm>
            <a:off x="0" y="2924944"/>
            <a:ext cx="9144000" cy="4510818"/>
          </a:xfrm>
          <a:prstGeom prst="rect">
            <a:avLst/>
          </a:prstGeom>
        </p:spPr>
      </p:pic>
    </p:spTree>
    <p:extLst>
      <p:ext uri="{BB962C8B-B14F-4D97-AF65-F5344CB8AC3E}">
        <p14:creationId xmlns:p14="http://schemas.microsoft.com/office/powerpoint/2010/main" val="388345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58</a:t>
            </a:fld>
            <a:endParaRPr lang="fr-CH"/>
          </a:p>
        </p:txBody>
      </p:sp>
      <p:sp>
        <p:nvSpPr>
          <p:cNvPr id="5" name="Titre 4"/>
          <p:cNvSpPr>
            <a:spLocks noGrp="1"/>
          </p:cNvSpPr>
          <p:nvPr>
            <p:ph type="title"/>
          </p:nvPr>
        </p:nvSpPr>
        <p:spPr/>
        <p:txBody>
          <a:bodyPr/>
          <a:lstStyle/>
          <a:p>
            <a:r>
              <a:rPr lang="fr-CH" dirty="0" smtClean="0"/>
              <a:t>5 – Budget 2019</a:t>
            </a:r>
            <a:endParaRPr lang="fr-CH" dirty="0"/>
          </a:p>
        </p:txBody>
      </p:sp>
      <p:sp>
        <p:nvSpPr>
          <p:cNvPr id="6" name="Espace réservé du contenu 5"/>
          <p:cNvSpPr>
            <a:spLocks noGrp="1"/>
          </p:cNvSpPr>
          <p:nvPr>
            <p:ph sz="quarter" idx="13"/>
          </p:nvPr>
        </p:nvSpPr>
        <p:spPr>
          <a:xfrm>
            <a:off x="395536" y="1484784"/>
            <a:ext cx="8352928" cy="4464496"/>
          </a:xfrm>
        </p:spPr>
        <p:txBody>
          <a:bodyPr>
            <a:normAutofit/>
          </a:bodyPr>
          <a:lstStyle/>
          <a:p>
            <a:pPr marL="45720" indent="0">
              <a:lnSpc>
                <a:spcPct val="150000"/>
              </a:lnSpc>
              <a:spcBef>
                <a:spcPts val="0"/>
              </a:spcBef>
              <a:spcAft>
                <a:spcPts val="0"/>
              </a:spcAft>
              <a:buNone/>
            </a:pPr>
            <a:r>
              <a:rPr lang="fr-CH" sz="3500" dirty="0" smtClean="0">
                <a:solidFill>
                  <a:schemeClr val="tx1">
                    <a:lumMod val="85000"/>
                    <a:lumOff val="15000"/>
                  </a:schemeClr>
                </a:solidFill>
              </a:rPr>
              <a:t>Investissements </a:t>
            </a:r>
          </a:p>
          <a:p>
            <a:pPr marL="45720" indent="0">
              <a:lnSpc>
                <a:spcPct val="150000"/>
              </a:lnSpc>
              <a:spcBef>
                <a:spcPts val="0"/>
              </a:spcBef>
              <a:spcAft>
                <a:spcPts val="0"/>
              </a:spcAft>
              <a:buNone/>
            </a:pPr>
            <a:endParaRPr lang="fr-CH" sz="900" dirty="0" smtClean="0">
              <a:solidFill>
                <a:schemeClr val="tx1">
                  <a:lumMod val="85000"/>
                  <a:lumOff val="15000"/>
                </a:schemeClr>
              </a:solidFill>
            </a:endParaRPr>
          </a:p>
          <a:p>
            <a:pPr defTabSz="450850">
              <a:spcBef>
                <a:spcPts val="0"/>
              </a:spcBef>
              <a:spcAft>
                <a:spcPts val="0"/>
              </a:spcAft>
            </a:pPr>
            <a:r>
              <a:rPr lang="fr-CH" sz="3000" dirty="0" smtClean="0"/>
              <a:t> Réfection de la rampe d’accès à l’église, des     	marches d’escalier et de la dalle.</a:t>
            </a:r>
          </a:p>
          <a:p>
            <a:pPr marL="365760" lvl="1" indent="0">
              <a:spcBef>
                <a:spcPts val="0"/>
              </a:spcBef>
              <a:spcAft>
                <a:spcPts val="0"/>
              </a:spcAft>
              <a:buNone/>
            </a:pPr>
            <a:r>
              <a:rPr lang="fr-CH" sz="1400" i="1" dirty="0">
                <a:solidFill>
                  <a:schemeClr val="bg1">
                    <a:lumMod val="50000"/>
                  </a:schemeClr>
                </a:solidFill>
              </a:rPr>
              <a:t>	</a:t>
            </a:r>
            <a:endParaRPr lang="fr-CH" sz="1400" i="1" dirty="0" smtClean="0">
              <a:solidFill>
                <a:schemeClr val="bg1">
                  <a:lumMod val="50000"/>
                </a:schemeClr>
              </a:solidFill>
            </a:endParaRPr>
          </a:p>
          <a:p>
            <a:pPr marL="365760" lvl="1" indent="0">
              <a:spcBef>
                <a:spcPts val="0"/>
              </a:spcBef>
              <a:spcAft>
                <a:spcPts val="0"/>
              </a:spcAft>
              <a:buNone/>
            </a:pPr>
            <a:r>
              <a:rPr lang="fr-CH" sz="2400" i="1" dirty="0">
                <a:solidFill>
                  <a:schemeClr val="bg1">
                    <a:lumMod val="50000"/>
                  </a:schemeClr>
                </a:solidFill>
              </a:rPr>
              <a:t>	</a:t>
            </a:r>
            <a:r>
              <a:rPr lang="fr-CH" sz="2400" i="1" dirty="0" smtClean="0">
                <a:solidFill>
                  <a:schemeClr val="bg1">
                    <a:lumMod val="50000"/>
                  </a:schemeClr>
                </a:solidFill>
              </a:rPr>
              <a:t>		</a:t>
            </a:r>
            <a:r>
              <a:rPr lang="fr-CH" sz="4300" b="1" dirty="0" smtClean="0"/>
              <a:t>50’000.-</a:t>
            </a:r>
            <a:endParaRPr lang="fr-CH" sz="2800" dirty="0"/>
          </a:p>
          <a:p>
            <a:pPr defTabSz="450850"/>
            <a:r>
              <a:rPr lang="fr-CH" sz="2800" dirty="0"/>
              <a:t> Cet investissement sera entièrement </a:t>
            </a:r>
            <a:r>
              <a:rPr lang="fr-CH" sz="2800" dirty="0" smtClean="0"/>
              <a:t>	autofinancé par les provisions faites pour 	l’église. </a:t>
            </a:r>
            <a:endParaRPr lang="fr-CH" sz="1500" b="1" dirty="0" smtClean="0"/>
          </a:p>
          <a:p>
            <a:endParaRPr lang="fr-CH" dirty="0"/>
          </a:p>
        </p:txBody>
      </p:sp>
    </p:spTree>
    <p:extLst>
      <p:ext uri="{BB962C8B-B14F-4D97-AF65-F5344CB8AC3E}">
        <p14:creationId xmlns:p14="http://schemas.microsoft.com/office/powerpoint/2010/main" val="179785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0" presetClass="entr" presetSubtype="0" fill="hold" nodeType="withEffect">
                                  <p:stCondLst>
                                    <p:cond delay="500"/>
                                  </p:stCondLst>
                                  <p:childTnLst>
                                    <p:set>
                                      <p:cBhvr>
                                        <p:cTn id="8" dur="1" fill="hold">
                                          <p:stCondLst>
                                            <p:cond delay="0"/>
                                          </p:stCondLst>
                                        </p:cTn>
                                        <p:tgtEl>
                                          <p:spTgt spid="6">
                                            <p:txEl>
                                              <p:pRg st="4" end="4"/>
                                            </p:txEl>
                                          </p:spTgt>
                                        </p:tgtEl>
                                        <p:attrNameLst>
                                          <p:attrName>style.visibility</p:attrName>
                                        </p:attrNameLst>
                                      </p:cBhvr>
                                      <p:to>
                                        <p:strVal val="visible"/>
                                      </p:to>
                                    </p:set>
                                    <p:animEffect transition="in" filter="fade">
                                      <p:cBhvr>
                                        <p:cTn id="9" dur="3000"/>
                                        <p:tgtEl>
                                          <p:spTgt spid="6">
                                            <p:txEl>
                                              <p:pRg st="4" end="4"/>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59</a:t>
            </a:fld>
            <a:endParaRPr lang="fr-CH"/>
          </a:p>
        </p:txBody>
      </p:sp>
      <p:sp>
        <p:nvSpPr>
          <p:cNvPr id="5" name="Titre 4"/>
          <p:cNvSpPr>
            <a:spLocks noGrp="1"/>
          </p:cNvSpPr>
          <p:nvPr>
            <p:ph type="title"/>
          </p:nvPr>
        </p:nvSpPr>
        <p:spPr/>
        <p:txBody>
          <a:bodyPr/>
          <a:lstStyle/>
          <a:p>
            <a:r>
              <a:rPr lang="fr-CH" dirty="0" smtClean="0"/>
              <a:t>5 – Budget 2019</a:t>
            </a:r>
            <a:endParaRPr lang="fr-CH" dirty="0"/>
          </a:p>
        </p:txBody>
      </p:sp>
      <p:sp>
        <p:nvSpPr>
          <p:cNvPr id="6" name="Espace réservé du contenu 5"/>
          <p:cNvSpPr>
            <a:spLocks noGrp="1"/>
          </p:cNvSpPr>
          <p:nvPr>
            <p:ph sz="quarter" idx="13"/>
          </p:nvPr>
        </p:nvSpPr>
        <p:spPr/>
        <p:txBody>
          <a:bodyPr>
            <a:normAutofit lnSpcReduction="10000"/>
          </a:bodyPr>
          <a:lstStyle/>
          <a:p>
            <a:pPr>
              <a:lnSpc>
                <a:spcPct val="150000"/>
              </a:lnSpc>
              <a:spcBef>
                <a:spcPts val="0"/>
              </a:spcBef>
              <a:spcAft>
                <a:spcPts val="0"/>
              </a:spcAft>
            </a:pPr>
            <a:r>
              <a:rPr lang="fr-CH" sz="2800" dirty="0" smtClean="0">
                <a:solidFill>
                  <a:schemeClr val="bg1">
                    <a:lumMod val="65000"/>
                  </a:schemeClr>
                </a:solidFill>
              </a:rPr>
              <a:t>Présentation du budget 2019</a:t>
            </a:r>
          </a:p>
          <a:p>
            <a:pPr lvl="1">
              <a:lnSpc>
                <a:spcPct val="150000"/>
              </a:lnSpc>
              <a:spcBef>
                <a:spcPts val="0"/>
              </a:spcBef>
              <a:spcAft>
                <a:spcPts val="0"/>
              </a:spcAft>
            </a:pPr>
            <a:r>
              <a:rPr lang="fr-CH" sz="2400" dirty="0" smtClean="0">
                <a:solidFill>
                  <a:schemeClr val="bg1">
                    <a:lumMod val="65000"/>
                  </a:schemeClr>
                </a:solidFill>
              </a:rPr>
              <a:t> Fonctionnement</a:t>
            </a:r>
          </a:p>
          <a:p>
            <a:pPr lvl="1">
              <a:lnSpc>
                <a:spcPct val="150000"/>
              </a:lnSpc>
              <a:spcBef>
                <a:spcPts val="0"/>
              </a:spcBef>
              <a:spcAft>
                <a:spcPts val="0"/>
              </a:spcAft>
            </a:pPr>
            <a:r>
              <a:rPr lang="fr-CH" sz="2400" dirty="0" smtClean="0">
                <a:solidFill>
                  <a:schemeClr val="bg1">
                    <a:lumMod val="65000"/>
                  </a:schemeClr>
                </a:solidFill>
              </a:rPr>
              <a:t> </a:t>
            </a:r>
            <a:r>
              <a:rPr lang="fr-CH" sz="2400" dirty="0">
                <a:solidFill>
                  <a:schemeClr val="bg1">
                    <a:lumMod val="65000"/>
                  </a:schemeClr>
                </a:solidFill>
              </a:rPr>
              <a:t>I</a:t>
            </a:r>
            <a:r>
              <a:rPr lang="fr-CH" sz="2400" dirty="0" smtClean="0">
                <a:solidFill>
                  <a:schemeClr val="bg1">
                    <a:lumMod val="65000"/>
                  </a:schemeClr>
                </a:solidFill>
              </a:rPr>
              <a:t>nvestissements </a:t>
            </a:r>
          </a:p>
          <a:p>
            <a:pPr>
              <a:lnSpc>
                <a:spcPct val="150000"/>
              </a:lnSpc>
              <a:spcBef>
                <a:spcPts val="0"/>
              </a:spcBef>
              <a:spcAft>
                <a:spcPts val="0"/>
              </a:spcAft>
            </a:pPr>
            <a:r>
              <a:rPr lang="fr-CH" sz="2800" dirty="0" smtClean="0">
                <a:solidFill>
                  <a:schemeClr val="tx1">
                    <a:lumMod val="85000"/>
                    <a:lumOff val="15000"/>
                  </a:schemeClr>
                </a:solidFill>
              </a:rPr>
              <a:t>Questions</a:t>
            </a:r>
          </a:p>
          <a:p>
            <a:pPr>
              <a:lnSpc>
                <a:spcPct val="150000"/>
              </a:lnSpc>
              <a:spcBef>
                <a:spcPts val="0"/>
              </a:spcBef>
              <a:spcAft>
                <a:spcPts val="0"/>
              </a:spcAft>
            </a:pPr>
            <a:r>
              <a:rPr lang="fr-CH" sz="2800" dirty="0" smtClean="0">
                <a:solidFill>
                  <a:schemeClr val="bg1">
                    <a:lumMod val="65000"/>
                  </a:schemeClr>
                </a:solidFill>
              </a:rPr>
              <a:t>Rapport de la commission financière</a:t>
            </a:r>
          </a:p>
          <a:p>
            <a:pPr>
              <a:lnSpc>
                <a:spcPct val="150000"/>
              </a:lnSpc>
              <a:spcBef>
                <a:spcPts val="0"/>
              </a:spcBef>
              <a:spcAft>
                <a:spcPts val="0"/>
              </a:spcAft>
            </a:pPr>
            <a:r>
              <a:rPr lang="fr-CH" sz="2800" dirty="0" smtClean="0">
                <a:solidFill>
                  <a:schemeClr val="bg1">
                    <a:lumMod val="65000"/>
                  </a:schemeClr>
                </a:solidFill>
              </a:rPr>
              <a:t>Approbation du budget de fonctionnement 2018</a:t>
            </a:r>
          </a:p>
          <a:p>
            <a:pPr>
              <a:lnSpc>
                <a:spcPct val="150000"/>
              </a:lnSpc>
              <a:spcBef>
                <a:spcPts val="0"/>
              </a:spcBef>
              <a:spcAft>
                <a:spcPts val="0"/>
              </a:spcAft>
            </a:pPr>
            <a:r>
              <a:rPr lang="fr-CH" sz="2800" dirty="0">
                <a:solidFill>
                  <a:schemeClr val="bg1">
                    <a:lumMod val="65000"/>
                  </a:schemeClr>
                </a:solidFill>
              </a:rPr>
              <a:t>Approbation du budget </a:t>
            </a:r>
            <a:r>
              <a:rPr lang="fr-CH" sz="2800" dirty="0" smtClean="0">
                <a:solidFill>
                  <a:schemeClr val="bg1">
                    <a:lumMod val="65000"/>
                  </a:schemeClr>
                </a:solidFill>
              </a:rPr>
              <a:t>des investissements 2018</a:t>
            </a:r>
            <a:endParaRPr lang="fr-CH" sz="2800" dirty="0">
              <a:solidFill>
                <a:schemeClr val="bg1">
                  <a:lumMod val="65000"/>
                </a:schemeClr>
              </a:solidFill>
            </a:endParaRPr>
          </a:p>
          <a:p>
            <a:pPr>
              <a:lnSpc>
                <a:spcPct val="150000"/>
              </a:lnSpc>
              <a:spcBef>
                <a:spcPts val="0"/>
              </a:spcBef>
              <a:spcAft>
                <a:spcPts val="0"/>
              </a:spcAft>
            </a:pPr>
            <a:endParaRPr lang="fr-CH" sz="2800" dirty="0" smtClean="0"/>
          </a:p>
          <a:p>
            <a:pPr marL="45720" indent="0">
              <a:lnSpc>
                <a:spcPct val="150000"/>
              </a:lnSpc>
              <a:spcBef>
                <a:spcPts val="0"/>
              </a:spcBef>
              <a:spcAft>
                <a:spcPts val="0"/>
              </a:spcAft>
              <a:buNone/>
            </a:pPr>
            <a:endParaRPr lang="fr-CH" sz="2800" dirty="0" smtClean="0"/>
          </a:p>
          <a:p>
            <a:endParaRPr lang="fr-CH" dirty="0"/>
          </a:p>
        </p:txBody>
      </p:sp>
    </p:spTree>
    <p:extLst>
      <p:ext uri="{BB962C8B-B14F-4D97-AF65-F5344CB8AC3E}">
        <p14:creationId xmlns:p14="http://schemas.microsoft.com/office/powerpoint/2010/main" val="552145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6</a:t>
            </a:fld>
            <a:endParaRPr lang="fr-CH"/>
          </a:p>
        </p:txBody>
      </p:sp>
      <p:sp>
        <p:nvSpPr>
          <p:cNvPr id="5" name="Titre 4"/>
          <p:cNvSpPr>
            <a:spLocks noGrp="1"/>
          </p:cNvSpPr>
          <p:nvPr>
            <p:ph type="title"/>
          </p:nvPr>
        </p:nvSpPr>
        <p:spPr/>
        <p:txBody>
          <a:bodyPr/>
          <a:lstStyle/>
          <a:p>
            <a:pPr marL="502920" indent="-457200"/>
            <a:r>
              <a:rPr lang="fr-FR" sz="4800" dirty="0" smtClean="0"/>
              <a:t>2 -Procès-verbal </a:t>
            </a:r>
            <a:r>
              <a:rPr lang="fr-FR" sz="4800" dirty="0"/>
              <a:t>de la dernière assemblée</a:t>
            </a:r>
          </a:p>
        </p:txBody>
      </p:sp>
      <p:sp>
        <p:nvSpPr>
          <p:cNvPr id="6" name="Espace réservé du contenu 5"/>
          <p:cNvSpPr>
            <a:spLocks noGrp="1"/>
          </p:cNvSpPr>
          <p:nvPr>
            <p:ph sz="quarter" idx="13"/>
          </p:nvPr>
        </p:nvSpPr>
        <p:spPr>
          <a:xfrm>
            <a:off x="395536" y="2204864"/>
            <a:ext cx="8280920" cy="3600400"/>
          </a:xfrm>
        </p:spPr>
        <p:txBody>
          <a:bodyPr/>
          <a:lstStyle/>
          <a:p>
            <a:r>
              <a:rPr lang="fr-CH" dirty="0" smtClean="0">
                <a:solidFill>
                  <a:schemeClr val="bg1">
                    <a:lumMod val="65000"/>
                  </a:schemeClr>
                </a:solidFill>
              </a:rPr>
              <a:t>Le procès-verbal a été mis à disposition des paroissiens</a:t>
            </a:r>
          </a:p>
          <a:p>
            <a:endParaRPr lang="fr-CH" dirty="0"/>
          </a:p>
          <a:p>
            <a:r>
              <a:rPr lang="fr-CH" sz="2800" dirty="0"/>
              <a:t>Rappel des divers</a:t>
            </a:r>
          </a:p>
          <a:p>
            <a:endParaRPr lang="fr-CH" dirty="0" smtClean="0">
              <a:solidFill>
                <a:schemeClr val="bg1">
                  <a:lumMod val="65000"/>
                </a:schemeClr>
              </a:solidFill>
            </a:endParaRPr>
          </a:p>
          <a:p>
            <a:r>
              <a:rPr lang="fr-CH" dirty="0" smtClean="0">
                <a:solidFill>
                  <a:schemeClr val="bg1">
                    <a:lumMod val="65000"/>
                  </a:schemeClr>
                </a:solidFill>
              </a:rPr>
              <a:t>Questions, remarques</a:t>
            </a:r>
          </a:p>
          <a:p>
            <a:endParaRPr lang="fr-CH" dirty="0" smtClean="0">
              <a:solidFill>
                <a:schemeClr val="bg1">
                  <a:lumMod val="65000"/>
                </a:schemeClr>
              </a:solidFill>
            </a:endParaRPr>
          </a:p>
          <a:p>
            <a:r>
              <a:rPr lang="fr-CH" dirty="0" smtClean="0">
                <a:solidFill>
                  <a:schemeClr val="bg1">
                    <a:lumMod val="65000"/>
                  </a:schemeClr>
                </a:solidFill>
              </a:rPr>
              <a:t>Approbation du PV</a:t>
            </a:r>
            <a:endParaRPr lang="fr-CH" dirty="0">
              <a:solidFill>
                <a:schemeClr val="bg1">
                  <a:lumMod val="65000"/>
                </a:schemeClr>
              </a:solidFill>
            </a:endParaRPr>
          </a:p>
        </p:txBody>
      </p:sp>
    </p:spTree>
    <p:extLst>
      <p:ext uri="{BB962C8B-B14F-4D97-AF65-F5344CB8AC3E}">
        <p14:creationId xmlns:p14="http://schemas.microsoft.com/office/powerpoint/2010/main" val="32041568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60</a:t>
            </a:fld>
            <a:endParaRPr lang="fr-CH"/>
          </a:p>
        </p:txBody>
      </p:sp>
      <p:sp>
        <p:nvSpPr>
          <p:cNvPr id="5" name="Titre 4"/>
          <p:cNvSpPr>
            <a:spLocks noGrp="1"/>
          </p:cNvSpPr>
          <p:nvPr>
            <p:ph type="title"/>
          </p:nvPr>
        </p:nvSpPr>
        <p:spPr/>
        <p:txBody>
          <a:bodyPr/>
          <a:lstStyle/>
          <a:p>
            <a:r>
              <a:rPr lang="fr-CH" dirty="0" smtClean="0"/>
              <a:t>5 – Budget 2019</a:t>
            </a:r>
            <a:endParaRPr lang="fr-CH" dirty="0"/>
          </a:p>
        </p:txBody>
      </p:sp>
      <p:sp>
        <p:nvSpPr>
          <p:cNvPr id="6" name="Espace réservé du contenu 5"/>
          <p:cNvSpPr>
            <a:spLocks noGrp="1"/>
          </p:cNvSpPr>
          <p:nvPr>
            <p:ph sz="quarter" idx="13"/>
          </p:nvPr>
        </p:nvSpPr>
        <p:spPr/>
        <p:txBody>
          <a:bodyPr>
            <a:normAutofit lnSpcReduction="10000"/>
          </a:bodyPr>
          <a:lstStyle/>
          <a:p>
            <a:pPr>
              <a:lnSpc>
                <a:spcPct val="150000"/>
              </a:lnSpc>
              <a:spcBef>
                <a:spcPts val="0"/>
              </a:spcBef>
              <a:spcAft>
                <a:spcPts val="0"/>
              </a:spcAft>
            </a:pPr>
            <a:r>
              <a:rPr lang="fr-CH" sz="2800" dirty="0" smtClean="0">
                <a:solidFill>
                  <a:schemeClr val="bg1">
                    <a:lumMod val="65000"/>
                  </a:schemeClr>
                </a:solidFill>
              </a:rPr>
              <a:t>Présentation du budget 2019</a:t>
            </a:r>
          </a:p>
          <a:p>
            <a:pPr lvl="1">
              <a:lnSpc>
                <a:spcPct val="150000"/>
              </a:lnSpc>
              <a:spcBef>
                <a:spcPts val="0"/>
              </a:spcBef>
              <a:spcAft>
                <a:spcPts val="0"/>
              </a:spcAft>
            </a:pPr>
            <a:r>
              <a:rPr lang="fr-CH" sz="2400" dirty="0" smtClean="0">
                <a:solidFill>
                  <a:schemeClr val="bg1">
                    <a:lumMod val="65000"/>
                  </a:schemeClr>
                </a:solidFill>
              </a:rPr>
              <a:t> Fonctionnement</a:t>
            </a:r>
          </a:p>
          <a:p>
            <a:pPr lvl="1">
              <a:lnSpc>
                <a:spcPct val="150000"/>
              </a:lnSpc>
              <a:spcBef>
                <a:spcPts val="0"/>
              </a:spcBef>
              <a:spcAft>
                <a:spcPts val="0"/>
              </a:spcAft>
            </a:pPr>
            <a:r>
              <a:rPr lang="fr-CH" sz="2400" dirty="0" smtClean="0">
                <a:solidFill>
                  <a:schemeClr val="bg1">
                    <a:lumMod val="65000"/>
                  </a:schemeClr>
                </a:solidFill>
              </a:rPr>
              <a:t> </a:t>
            </a:r>
            <a:r>
              <a:rPr lang="fr-CH" sz="2400" dirty="0">
                <a:solidFill>
                  <a:schemeClr val="bg1">
                    <a:lumMod val="65000"/>
                  </a:schemeClr>
                </a:solidFill>
              </a:rPr>
              <a:t>I</a:t>
            </a:r>
            <a:r>
              <a:rPr lang="fr-CH" sz="2400" dirty="0" smtClean="0">
                <a:solidFill>
                  <a:schemeClr val="bg1">
                    <a:lumMod val="65000"/>
                  </a:schemeClr>
                </a:solidFill>
              </a:rPr>
              <a:t>nvestissements </a:t>
            </a:r>
          </a:p>
          <a:p>
            <a:pPr>
              <a:lnSpc>
                <a:spcPct val="150000"/>
              </a:lnSpc>
              <a:spcBef>
                <a:spcPts val="0"/>
              </a:spcBef>
              <a:spcAft>
                <a:spcPts val="0"/>
              </a:spcAft>
            </a:pPr>
            <a:r>
              <a:rPr lang="fr-CH" sz="2800" dirty="0" smtClean="0">
                <a:solidFill>
                  <a:schemeClr val="bg1">
                    <a:lumMod val="65000"/>
                  </a:schemeClr>
                </a:solidFill>
              </a:rPr>
              <a:t>Questions</a:t>
            </a:r>
          </a:p>
          <a:p>
            <a:pPr>
              <a:lnSpc>
                <a:spcPct val="150000"/>
              </a:lnSpc>
              <a:spcBef>
                <a:spcPts val="0"/>
              </a:spcBef>
              <a:spcAft>
                <a:spcPts val="0"/>
              </a:spcAft>
            </a:pPr>
            <a:r>
              <a:rPr lang="fr-CH" sz="2800" dirty="0" smtClean="0">
                <a:solidFill>
                  <a:schemeClr val="tx1">
                    <a:lumMod val="85000"/>
                    <a:lumOff val="15000"/>
                  </a:schemeClr>
                </a:solidFill>
              </a:rPr>
              <a:t>Rapport de la commission financière</a:t>
            </a:r>
          </a:p>
          <a:p>
            <a:pPr>
              <a:lnSpc>
                <a:spcPct val="150000"/>
              </a:lnSpc>
              <a:spcBef>
                <a:spcPts val="0"/>
              </a:spcBef>
              <a:spcAft>
                <a:spcPts val="0"/>
              </a:spcAft>
            </a:pPr>
            <a:r>
              <a:rPr lang="fr-CH" sz="2800" dirty="0" smtClean="0">
                <a:solidFill>
                  <a:schemeClr val="bg1">
                    <a:lumMod val="65000"/>
                  </a:schemeClr>
                </a:solidFill>
              </a:rPr>
              <a:t>Approbation du budget de fonctionnement 2019</a:t>
            </a:r>
          </a:p>
          <a:p>
            <a:pPr>
              <a:lnSpc>
                <a:spcPct val="150000"/>
              </a:lnSpc>
              <a:spcBef>
                <a:spcPts val="0"/>
              </a:spcBef>
              <a:spcAft>
                <a:spcPts val="0"/>
              </a:spcAft>
            </a:pPr>
            <a:r>
              <a:rPr lang="fr-CH" sz="2800" dirty="0">
                <a:solidFill>
                  <a:schemeClr val="bg1">
                    <a:lumMod val="65000"/>
                  </a:schemeClr>
                </a:solidFill>
              </a:rPr>
              <a:t>Approbation du budget </a:t>
            </a:r>
            <a:r>
              <a:rPr lang="fr-CH" sz="2800" dirty="0" smtClean="0">
                <a:solidFill>
                  <a:schemeClr val="bg1">
                    <a:lumMod val="65000"/>
                  </a:schemeClr>
                </a:solidFill>
              </a:rPr>
              <a:t>des investissements 2019</a:t>
            </a:r>
            <a:endParaRPr lang="fr-CH" sz="2800" dirty="0">
              <a:solidFill>
                <a:schemeClr val="bg1">
                  <a:lumMod val="65000"/>
                </a:schemeClr>
              </a:solidFill>
            </a:endParaRPr>
          </a:p>
          <a:p>
            <a:pPr>
              <a:lnSpc>
                <a:spcPct val="150000"/>
              </a:lnSpc>
              <a:spcBef>
                <a:spcPts val="0"/>
              </a:spcBef>
              <a:spcAft>
                <a:spcPts val="0"/>
              </a:spcAft>
            </a:pPr>
            <a:endParaRPr lang="fr-CH" sz="2800" dirty="0" smtClean="0"/>
          </a:p>
          <a:p>
            <a:pPr marL="45720" indent="0">
              <a:lnSpc>
                <a:spcPct val="150000"/>
              </a:lnSpc>
              <a:spcBef>
                <a:spcPts val="0"/>
              </a:spcBef>
              <a:spcAft>
                <a:spcPts val="0"/>
              </a:spcAft>
              <a:buNone/>
            </a:pPr>
            <a:endParaRPr lang="fr-CH" sz="2800" dirty="0" smtClean="0"/>
          </a:p>
          <a:p>
            <a:endParaRPr lang="fr-CH" dirty="0"/>
          </a:p>
        </p:txBody>
      </p:sp>
    </p:spTree>
    <p:extLst>
      <p:ext uri="{BB962C8B-B14F-4D97-AF65-F5344CB8AC3E}">
        <p14:creationId xmlns:p14="http://schemas.microsoft.com/office/powerpoint/2010/main" val="31259124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61</a:t>
            </a:fld>
            <a:endParaRPr lang="fr-CH"/>
          </a:p>
        </p:txBody>
      </p:sp>
      <p:sp>
        <p:nvSpPr>
          <p:cNvPr id="5" name="Titre 4"/>
          <p:cNvSpPr>
            <a:spLocks noGrp="1"/>
          </p:cNvSpPr>
          <p:nvPr>
            <p:ph type="title"/>
          </p:nvPr>
        </p:nvSpPr>
        <p:spPr/>
        <p:txBody>
          <a:bodyPr/>
          <a:lstStyle/>
          <a:p>
            <a:r>
              <a:rPr lang="fr-CH" dirty="0" smtClean="0"/>
              <a:t>5 – Budget 2019</a:t>
            </a:r>
            <a:endParaRPr lang="fr-CH" dirty="0"/>
          </a:p>
        </p:txBody>
      </p:sp>
      <p:sp>
        <p:nvSpPr>
          <p:cNvPr id="6" name="Espace réservé du contenu 5"/>
          <p:cNvSpPr>
            <a:spLocks noGrp="1"/>
          </p:cNvSpPr>
          <p:nvPr>
            <p:ph sz="quarter" idx="13"/>
          </p:nvPr>
        </p:nvSpPr>
        <p:spPr/>
        <p:txBody>
          <a:bodyPr>
            <a:normAutofit lnSpcReduction="10000"/>
          </a:bodyPr>
          <a:lstStyle/>
          <a:p>
            <a:pPr>
              <a:lnSpc>
                <a:spcPct val="150000"/>
              </a:lnSpc>
              <a:spcBef>
                <a:spcPts val="0"/>
              </a:spcBef>
              <a:spcAft>
                <a:spcPts val="0"/>
              </a:spcAft>
            </a:pPr>
            <a:r>
              <a:rPr lang="fr-CH" sz="2800" dirty="0" smtClean="0">
                <a:solidFill>
                  <a:schemeClr val="bg1">
                    <a:lumMod val="65000"/>
                  </a:schemeClr>
                </a:solidFill>
              </a:rPr>
              <a:t>Présentation du budget 2019</a:t>
            </a:r>
          </a:p>
          <a:p>
            <a:pPr lvl="1">
              <a:lnSpc>
                <a:spcPct val="150000"/>
              </a:lnSpc>
              <a:spcBef>
                <a:spcPts val="0"/>
              </a:spcBef>
              <a:spcAft>
                <a:spcPts val="0"/>
              </a:spcAft>
            </a:pPr>
            <a:r>
              <a:rPr lang="fr-CH" sz="2400" dirty="0" smtClean="0">
                <a:solidFill>
                  <a:schemeClr val="bg1">
                    <a:lumMod val="65000"/>
                  </a:schemeClr>
                </a:solidFill>
              </a:rPr>
              <a:t> Fonctionnement</a:t>
            </a:r>
          </a:p>
          <a:p>
            <a:pPr lvl="1">
              <a:lnSpc>
                <a:spcPct val="150000"/>
              </a:lnSpc>
              <a:spcBef>
                <a:spcPts val="0"/>
              </a:spcBef>
              <a:spcAft>
                <a:spcPts val="0"/>
              </a:spcAft>
            </a:pPr>
            <a:r>
              <a:rPr lang="fr-CH" sz="2400" dirty="0" smtClean="0">
                <a:solidFill>
                  <a:schemeClr val="bg1">
                    <a:lumMod val="65000"/>
                  </a:schemeClr>
                </a:solidFill>
              </a:rPr>
              <a:t> </a:t>
            </a:r>
            <a:r>
              <a:rPr lang="fr-CH" sz="2400" dirty="0">
                <a:solidFill>
                  <a:schemeClr val="bg1">
                    <a:lumMod val="65000"/>
                  </a:schemeClr>
                </a:solidFill>
              </a:rPr>
              <a:t>I</a:t>
            </a:r>
            <a:r>
              <a:rPr lang="fr-CH" sz="2400" dirty="0" smtClean="0">
                <a:solidFill>
                  <a:schemeClr val="bg1">
                    <a:lumMod val="65000"/>
                  </a:schemeClr>
                </a:solidFill>
              </a:rPr>
              <a:t>nvestissements </a:t>
            </a:r>
          </a:p>
          <a:p>
            <a:pPr>
              <a:lnSpc>
                <a:spcPct val="150000"/>
              </a:lnSpc>
              <a:spcBef>
                <a:spcPts val="0"/>
              </a:spcBef>
              <a:spcAft>
                <a:spcPts val="0"/>
              </a:spcAft>
            </a:pPr>
            <a:r>
              <a:rPr lang="fr-CH" sz="2800" dirty="0" smtClean="0">
                <a:solidFill>
                  <a:schemeClr val="bg1">
                    <a:lumMod val="65000"/>
                  </a:schemeClr>
                </a:solidFill>
              </a:rPr>
              <a:t>Questions</a:t>
            </a:r>
          </a:p>
          <a:p>
            <a:pPr>
              <a:lnSpc>
                <a:spcPct val="150000"/>
              </a:lnSpc>
              <a:spcBef>
                <a:spcPts val="0"/>
              </a:spcBef>
              <a:spcAft>
                <a:spcPts val="0"/>
              </a:spcAft>
            </a:pPr>
            <a:r>
              <a:rPr lang="fr-CH" sz="2800" dirty="0" smtClean="0">
                <a:solidFill>
                  <a:schemeClr val="bg1">
                    <a:lumMod val="65000"/>
                  </a:schemeClr>
                </a:solidFill>
              </a:rPr>
              <a:t>Rapport de la commission financière</a:t>
            </a:r>
          </a:p>
          <a:p>
            <a:pPr>
              <a:lnSpc>
                <a:spcPct val="150000"/>
              </a:lnSpc>
              <a:spcBef>
                <a:spcPts val="0"/>
              </a:spcBef>
              <a:spcAft>
                <a:spcPts val="0"/>
              </a:spcAft>
            </a:pPr>
            <a:r>
              <a:rPr lang="fr-CH" sz="2800" dirty="0" smtClean="0">
                <a:solidFill>
                  <a:schemeClr val="tx1">
                    <a:lumMod val="85000"/>
                    <a:lumOff val="15000"/>
                  </a:schemeClr>
                </a:solidFill>
              </a:rPr>
              <a:t>Approbation </a:t>
            </a:r>
            <a:r>
              <a:rPr lang="fr-CH" sz="2800" dirty="0">
                <a:solidFill>
                  <a:schemeClr val="tx1">
                    <a:lumMod val="85000"/>
                    <a:lumOff val="15000"/>
                  </a:schemeClr>
                </a:solidFill>
              </a:rPr>
              <a:t>du budget </a:t>
            </a:r>
            <a:r>
              <a:rPr lang="fr-CH" sz="2800" dirty="0" smtClean="0">
                <a:solidFill>
                  <a:schemeClr val="tx1">
                    <a:lumMod val="85000"/>
                    <a:lumOff val="15000"/>
                  </a:schemeClr>
                </a:solidFill>
              </a:rPr>
              <a:t>des investissements 2019</a:t>
            </a:r>
            <a:endParaRPr lang="fr-CH" sz="2800" dirty="0">
              <a:solidFill>
                <a:schemeClr val="tx1">
                  <a:lumMod val="85000"/>
                  <a:lumOff val="15000"/>
                </a:schemeClr>
              </a:solidFill>
            </a:endParaRPr>
          </a:p>
          <a:p>
            <a:pPr>
              <a:lnSpc>
                <a:spcPct val="150000"/>
              </a:lnSpc>
              <a:spcBef>
                <a:spcPts val="0"/>
              </a:spcBef>
              <a:spcAft>
                <a:spcPts val="0"/>
              </a:spcAft>
            </a:pPr>
            <a:r>
              <a:rPr lang="fr-CH" sz="2800" dirty="0">
                <a:solidFill>
                  <a:schemeClr val="bg1">
                    <a:lumMod val="65000"/>
                  </a:schemeClr>
                </a:solidFill>
              </a:rPr>
              <a:t>Approbation du budget de fonctionnement </a:t>
            </a:r>
            <a:r>
              <a:rPr lang="fr-CH" sz="2800" dirty="0" smtClean="0">
                <a:solidFill>
                  <a:schemeClr val="bg1">
                    <a:lumMod val="65000"/>
                  </a:schemeClr>
                </a:solidFill>
              </a:rPr>
              <a:t>2019</a:t>
            </a:r>
            <a:endParaRPr lang="fr-CH" sz="2800" dirty="0">
              <a:solidFill>
                <a:schemeClr val="bg1">
                  <a:lumMod val="65000"/>
                </a:schemeClr>
              </a:solidFill>
            </a:endParaRPr>
          </a:p>
          <a:p>
            <a:pPr>
              <a:lnSpc>
                <a:spcPct val="150000"/>
              </a:lnSpc>
              <a:spcBef>
                <a:spcPts val="0"/>
              </a:spcBef>
              <a:spcAft>
                <a:spcPts val="0"/>
              </a:spcAft>
            </a:pPr>
            <a:endParaRPr lang="fr-CH" sz="2800" dirty="0" smtClean="0"/>
          </a:p>
          <a:p>
            <a:pPr marL="45720" indent="0">
              <a:lnSpc>
                <a:spcPct val="150000"/>
              </a:lnSpc>
              <a:spcBef>
                <a:spcPts val="0"/>
              </a:spcBef>
              <a:spcAft>
                <a:spcPts val="0"/>
              </a:spcAft>
              <a:buNone/>
            </a:pPr>
            <a:endParaRPr lang="fr-CH" sz="2800" dirty="0" smtClean="0"/>
          </a:p>
          <a:p>
            <a:endParaRPr lang="fr-CH" dirty="0"/>
          </a:p>
        </p:txBody>
      </p:sp>
    </p:spTree>
    <p:extLst>
      <p:ext uri="{BB962C8B-B14F-4D97-AF65-F5344CB8AC3E}">
        <p14:creationId xmlns:p14="http://schemas.microsoft.com/office/powerpoint/2010/main" val="40837606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62</a:t>
            </a:fld>
            <a:endParaRPr lang="fr-CH"/>
          </a:p>
        </p:txBody>
      </p:sp>
      <p:sp>
        <p:nvSpPr>
          <p:cNvPr id="5" name="Titre 4"/>
          <p:cNvSpPr>
            <a:spLocks noGrp="1"/>
          </p:cNvSpPr>
          <p:nvPr>
            <p:ph type="title"/>
          </p:nvPr>
        </p:nvSpPr>
        <p:spPr/>
        <p:txBody>
          <a:bodyPr/>
          <a:lstStyle/>
          <a:p>
            <a:r>
              <a:rPr lang="fr-CH" dirty="0" smtClean="0"/>
              <a:t>5 – Budget 2019</a:t>
            </a:r>
            <a:endParaRPr lang="fr-CH" dirty="0"/>
          </a:p>
        </p:txBody>
      </p:sp>
      <p:sp>
        <p:nvSpPr>
          <p:cNvPr id="6" name="Espace réservé du contenu 5"/>
          <p:cNvSpPr>
            <a:spLocks noGrp="1"/>
          </p:cNvSpPr>
          <p:nvPr>
            <p:ph sz="quarter" idx="13"/>
          </p:nvPr>
        </p:nvSpPr>
        <p:spPr/>
        <p:txBody>
          <a:bodyPr>
            <a:normAutofit lnSpcReduction="10000"/>
          </a:bodyPr>
          <a:lstStyle/>
          <a:p>
            <a:pPr>
              <a:lnSpc>
                <a:spcPct val="150000"/>
              </a:lnSpc>
              <a:spcBef>
                <a:spcPts val="0"/>
              </a:spcBef>
              <a:spcAft>
                <a:spcPts val="0"/>
              </a:spcAft>
            </a:pPr>
            <a:r>
              <a:rPr lang="fr-CH" sz="2800" dirty="0" smtClean="0">
                <a:solidFill>
                  <a:schemeClr val="bg1">
                    <a:lumMod val="65000"/>
                  </a:schemeClr>
                </a:solidFill>
              </a:rPr>
              <a:t>Présentation du budget 2019</a:t>
            </a:r>
          </a:p>
          <a:p>
            <a:pPr lvl="1">
              <a:lnSpc>
                <a:spcPct val="150000"/>
              </a:lnSpc>
              <a:spcBef>
                <a:spcPts val="0"/>
              </a:spcBef>
              <a:spcAft>
                <a:spcPts val="0"/>
              </a:spcAft>
            </a:pPr>
            <a:r>
              <a:rPr lang="fr-CH" sz="2400" dirty="0" smtClean="0">
                <a:solidFill>
                  <a:schemeClr val="bg1">
                    <a:lumMod val="65000"/>
                  </a:schemeClr>
                </a:solidFill>
              </a:rPr>
              <a:t> Fonctionnement</a:t>
            </a:r>
          </a:p>
          <a:p>
            <a:pPr lvl="1">
              <a:lnSpc>
                <a:spcPct val="150000"/>
              </a:lnSpc>
              <a:spcBef>
                <a:spcPts val="0"/>
              </a:spcBef>
              <a:spcAft>
                <a:spcPts val="0"/>
              </a:spcAft>
            </a:pPr>
            <a:r>
              <a:rPr lang="fr-CH" sz="2400" dirty="0" smtClean="0">
                <a:solidFill>
                  <a:schemeClr val="bg1">
                    <a:lumMod val="65000"/>
                  </a:schemeClr>
                </a:solidFill>
              </a:rPr>
              <a:t> </a:t>
            </a:r>
            <a:r>
              <a:rPr lang="fr-CH" sz="2400" dirty="0">
                <a:solidFill>
                  <a:schemeClr val="bg1">
                    <a:lumMod val="65000"/>
                  </a:schemeClr>
                </a:solidFill>
              </a:rPr>
              <a:t>I</a:t>
            </a:r>
            <a:r>
              <a:rPr lang="fr-CH" sz="2400" dirty="0" smtClean="0">
                <a:solidFill>
                  <a:schemeClr val="bg1">
                    <a:lumMod val="65000"/>
                  </a:schemeClr>
                </a:solidFill>
              </a:rPr>
              <a:t>nvestissements </a:t>
            </a:r>
          </a:p>
          <a:p>
            <a:pPr>
              <a:lnSpc>
                <a:spcPct val="150000"/>
              </a:lnSpc>
              <a:spcBef>
                <a:spcPts val="0"/>
              </a:spcBef>
              <a:spcAft>
                <a:spcPts val="0"/>
              </a:spcAft>
            </a:pPr>
            <a:r>
              <a:rPr lang="fr-CH" sz="2800" dirty="0" smtClean="0">
                <a:solidFill>
                  <a:schemeClr val="bg1">
                    <a:lumMod val="65000"/>
                  </a:schemeClr>
                </a:solidFill>
              </a:rPr>
              <a:t>Questions</a:t>
            </a:r>
          </a:p>
          <a:p>
            <a:pPr>
              <a:lnSpc>
                <a:spcPct val="150000"/>
              </a:lnSpc>
              <a:spcBef>
                <a:spcPts val="0"/>
              </a:spcBef>
              <a:spcAft>
                <a:spcPts val="0"/>
              </a:spcAft>
            </a:pPr>
            <a:r>
              <a:rPr lang="fr-CH" sz="2800" dirty="0" smtClean="0">
                <a:solidFill>
                  <a:schemeClr val="bg1">
                    <a:lumMod val="65000"/>
                  </a:schemeClr>
                </a:solidFill>
              </a:rPr>
              <a:t>Rapport de la commission financière</a:t>
            </a:r>
          </a:p>
          <a:p>
            <a:pPr>
              <a:lnSpc>
                <a:spcPct val="150000"/>
              </a:lnSpc>
              <a:spcBef>
                <a:spcPts val="0"/>
              </a:spcBef>
              <a:spcAft>
                <a:spcPts val="0"/>
              </a:spcAft>
            </a:pPr>
            <a:r>
              <a:rPr lang="fr-CH" sz="2800" dirty="0">
                <a:solidFill>
                  <a:schemeClr val="bg1">
                    <a:lumMod val="65000"/>
                  </a:schemeClr>
                </a:solidFill>
              </a:rPr>
              <a:t>Approbation du budget </a:t>
            </a:r>
            <a:r>
              <a:rPr lang="fr-CH" sz="2800" dirty="0" smtClean="0">
                <a:solidFill>
                  <a:schemeClr val="bg1">
                    <a:lumMod val="65000"/>
                  </a:schemeClr>
                </a:solidFill>
              </a:rPr>
              <a:t>des investissements 2019</a:t>
            </a:r>
          </a:p>
          <a:p>
            <a:pPr>
              <a:lnSpc>
                <a:spcPct val="150000"/>
              </a:lnSpc>
              <a:spcBef>
                <a:spcPts val="0"/>
              </a:spcBef>
              <a:spcAft>
                <a:spcPts val="0"/>
              </a:spcAft>
            </a:pPr>
            <a:r>
              <a:rPr lang="fr-CH" sz="2800" dirty="0">
                <a:solidFill>
                  <a:schemeClr val="tx1">
                    <a:lumMod val="85000"/>
                    <a:lumOff val="15000"/>
                  </a:schemeClr>
                </a:solidFill>
              </a:rPr>
              <a:t>Approbation du budget de fonctionnement </a:t>
            </a:r>
            <a:r>
              <a:rPr lang="fr-CH" sz="2800" dirty="0" smtClean="0">
                <a:solidFill>
                  <a:schemeClr val="tx1">
                    <a:lumMod val="85000"/>
                    <a:lumOff val="15000"/>
                  </a:schemeClr>
                </a:solidFill>
              </a:rPr>
              <a:t>2019</a:t>
            </a:r>
            <a:endParaRPr lang="fr-CH" sz="2800" dirty="0">
              <a:solidFill>
                <a:schemeClr val="tx1">
                  <a:lumMod val="85000"/>
                  <a:lumOff val="15000"/>
                </a:schemeClr>
              </a:solidFill>
            </a:endParaRPr>
          </a:p>
          <a:p>
            <a:pPr>
              <a:lnSpc>
                <a:spcPct val="150000"/>
              </a:lnSpc>
              <a:spcBef>
                <a:spcPts val="0"/>
              </a:spcBef>
              <a:spcAft>
                <a:spcPts val="0"/>
              </a:spcAft>
            </a:pPr>
            <a:endParaRPr lang="fr-CH" sz="2800" dirty="0" smtClean="0"/>
          </a:p>
          <a:p>
            <a:pPr marL="45720" indent="0">
              <a:lnSpc>
                <a:spcPct val="150000"/>
              </a:lnSpc>
              <a:spcBef>
                <a:spcPts val="0"/>
              </a:spcBef>
              <a:spcAft>
                <a:spcPts val="0"/>
              </a:spcAft>
              <a:buNone/>
            </a:pPr>
            <a:endParaRPr lang="fr-CH" sz="2800" dirty="0" smtClean="0"/>
          </a:p>
          <a:p>
            <a:endParaRPr lang="fr-CH" dirty="0"/>
          </a:p>
        </p:txBody>
      </p:sp>
    </p:spTree>
    <p:extLst>
      <p:ext uri="{BB962C8B-B14F-4D97-AF65-F5344CB8AC3E}">
        <p14:creationId xmlns:p14="http://schemas.microsoft.com/office/powerpoint/2010/main" val="19239928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solidFill>
                  <a:prstClr val="black">
                    <a:lumMod val="50000"/>
                    <a:lumOff val="50000"/>
                  </a:prstClr>
                </a:solidFill>
              </a:rPr>
              <a:t>Assemblée du 27 mars 2019</a:t>
            </a:r>
            <a:endParaRPr lang="fr-CH" dirty="0">
              <a:solidFill>
                <a:prstClr val="black">
                  <a:lumMod val="50000"/>
                  <a:lumOff val="50000"/>
                </a:prstClr>
              </a:solidFill>
            </a:endParaRPr>
          </a:p>
        </p:txBody>
      </p:sp>
      <p:sp>
        <p:nvSpPr>
          <p:cNvPr id="3" name="Espace réservé du pied de page 2"/>
          <p:cNvSpPr>
            <a:spLocks noGrp="1"/>
          </p:cNvSpPr>
          <p:nvPr>
            <p:ph type="ftr" sz="quarter" idx="11"/>
          </p:nvPr>
        </p:nvSpPr>
        <p:spPr/>
        <p:txBody>
          <a:bodyPr/>
          <a:lstStyle/>
          <a:p>
            <a:r>
              <a:rPr lang="fr-CH" smtClean="0">
                <a:solidFill>
                  <a:prstClr val="black">
                    <a:lumMod val="50000"/>
                    <a:lumOff val="50000"/>
                  </a:prstClr>
                </a:solidFill>
              </a:rPr>
              <a:t>Paroisse d'Ependes</a:t>
            </a:r>
            <a:endParaRPr lang="fr-CH" dirty="0">
              <a:solidFill>
                <a:prstClr val="black">
                  <a:lumMod val="50000"/>
                  <a:lumOff val="50000"/>
                </a:prstClr>
              </a:solidFill>
            </a:endParaRPr>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solidFill>
                  <a:prstClr val="black">
                    <a:lumMod val="50000"/>
                    <a:lumOff val="50000"/>
                  </a:prstClr>
                </a:solidFill>
              </a:rPr>
              <a:pPr/>
              <a:t>63</a:t>
            </a:fld>
            <a:endParaRPr lang="fr-CH">
              <a:solidFill>
                <a:prstClr val="black">
                  <a:lumMod val="50000"/>
                  <a:lumOff val="50000"/>
                </a:prstClr>
              </a:solidFill>
            </a:endParaRPr>
          </a:p>
        </p:txBody>
      </p:sp>
      <p:sp>
        <p:nvSpPr>
          <p:cNvPr id="5" name="Titre 4"/>
          <p:cNvSpPr>
            <a:spLocks noGrp="1"/>
          </p:cNvSpPr>
          <p:nvPr>
            <p:ph type="title"/>
          </p:nvPr>
        </p:nvSpPr>
        <p:spPr/>
        <p:txBody>
          <a:bodyPr/>
          <a:lstStyle/>
          <a:p>
            <a:r>
              <a:rPr lang="fr-CH" dirty="0" err="1" smtClean="0"/>
              <a:t>Tractanda</a:t>
            </a:r>
            <a:endParaRPr lang="fr-CH" dirty="0"/>
          </a:p>
        </p:txBody>
      </p:sp>
      <p:sp>
        <p:nvSpPr>
          <p:cNvPr id="6" name="Espace réservé du contenu 5"/>
          <p:cNvSpPr>
            <a:spLocks noGrp="1"/>
          </p:cNvSpPr>
          <p:nvPr>
            <p:ph sz="quarter" idx="13"/>
          </p:nvPr>
        </p:nvSpPr>
        <p:spPr>
          <a:xfrm>
            <a:off x="683568" y="1316424"/>
            <a:ext cx="8280920" cy="5052541"/>
          </a:xfrm>
        </p:spPr>
        <p:txBody>
          <a:bodyPr>
            <a:normAutofit fontScale="62500" lnSpcReduction="20000"/>
          </a:bodyPr>
          <a:lstStyle/>
          <a:p>
            <a:pPr marL="502920" lvl="0" indent="-457200">
              <a:buFont typeface="+mj-lt"/>
              <a:buAutoNum type="arabicPeriod"/>
            </a:pPr>
            <a:r>
              <a:rPr lang="fr-FR" sz="4000" dirty="0" smtClean="0">
                <a:solidFill>
                  <a:schemeClr val="bg1">
                    <a:lumMod val="65000"/>
                  </a:schemeClr>
                </a:solidFill>
              </a:rPr>
              <a:t>Accueil</a:t>
            </a:r>
            <a:r>
              <a:rPr lang="fr-FR" sz="4000" dirty="0">
                <a:solidFill>
                  <a:schemeClr val="bg1">
                    <a:lumMod val="65000"/>
                  </a:schemeClr>
                </a:solidFill>
              </a:rPr>
              <a:t>, ouverture et constitution de l’assemblée </a:t>
            </a:r>
            <a:endParaRPr lang="fr-CH" sz="4000" dirty="0">
              <a:solidFill>
                <a:schemeClr val="bg1">
                  <a:lumMod val="65000"/>
                </a:schemeClr>
              </a:solidFill>
            </a:endParaRPr>
          </a:p>
          <a:p>
            <a:pPr marL="502920" lvl="0" indent="-457200">
              <a:buFont typeface="+mj-lt"/>
              <a:buAutoNum type="arabicPeriod"/>
            </a:pPr>
            <a:r>
              <a:rPr lang="fr-FR" sz="4000" dirty="0">
                <a:solidFill>
                  <a:schemeClr val="bg1">
                    <a:lumMod val="65000"/>
                  </a:schemeClr>
                </a:solidFill>
              </a:rPr>
              <a:t>Procès-verbal de la dernière assemblée </a:t>
            </a:r>
            <a:endParaRPr lang="fr-CH" sz="4000" dirty="0">
              <a:solidFill>
                <a:schemeClr val="bg1">
                  <a:lumMod val="65000"/>
                </a:schemeClr>
              </a:solidFill>
            </a:endParaRPr>
          </a:p>
          <a:p>
            <a:pPr marL="502920" lvl="0" indent="-457200">
              <a:buFont typeface="+mj-lt"/>
              <a:buAutoNum type="arabicPeriod"/>
            </a:pPr>
            <a:r>
              <a:rPr lang="fr-FR" sz="4000" dirty="0">
                <a:solidFill>
                  <a:schemeClr val="bg1">
                    <a:lumMod val="65000"/>
                  </a:schemeClr>
                </a:solidFill>
              </a:rPr>
              <a:t>Rapport du conseil de paroisse </a:t>
            </a:r>
            <a:endParaRPr lang="fr-CH" sz="4000" dirty="0">
              <a:solidFill>
                <a:schemeClr val="bg1">
                  <a:lumMod val="65000"/>
                </a:schemeClr>
              </a:solidFill>
            </a:endParaRPr>
          </a:p>
          <a:p>
            <a:pPr marL="502920" lvl="0" indent="-457200">
              <a:buFont typeface="+mj-lt"/>
              <a:buAutoNum type="arabicPeriod"/>
            </a:pPr>
            <a:r>
              <a:rPr lang="fr-FR" sz="4000" dirty="0">
                <a:solidFill>
                  <a:schemeClr val="bg1">
                    <a:lumMod val="65000"/>
                  </a:schemeClr>
                </a:solidFill>
              </a:rPr>
              <a:t>Comptes </a:t>
            </a:r>
            <a:r>
              <a:rPr lang="fr-FR" sz="4000" dirty="0" smtClean="0">
                <a:solidFill>
                  <a:schemeClr val="bg1">
                    <a:lumMod val="65000"/>
                  </a:schemeClr>
                </a:solidFill>
              </a:rPr>
              <a:t>2018 </a:t>
            </a:r>
            <a:endParaRPr lang="fr-CH" sz="4000" dirty="0">
              <a:solidFill>
                <a:schemeClr val="bg1">
                  <a:lumMod val="65000"/>
                </a:schemeClr>
              </a:solidFill>
            </a:endParaRPr>
          </a:p>
          <a:p>
            <a:pPr marL="45720" indent="0">
              <a:buNone/>
            </a:pPr>
            <a:r>
              <a:rPr lang="fr-FR" sz="4000" dirty="0">
                <a:solidFill>
                  <a:schemeClr val="bg1">
                    <a:lumMod val="65000"/>
                  </a:schemeClr>
                </a:solidFill>
              </a:rPr>
              <a:t>	Rapport de la commission financière </a:t>
            </a:r>
            <a:endParaRPr lang="fr-CH" sz="4000" dirty="0">
              <a:solidFill>
                <a:schemeClr val="bg1">
                  <a:lumMod val="65000"/>
                </a:schemeClr>
              </a:solidFill>
            </a:endParaRPr>
          </a:p>
          <a:p>
            <a:pPr marL="502920" lvl="0" indent="-457200">
              <a:buFont typeface="+mj-lt"/>
              <a:buAutoNum type="arabicPeriod" startAt="5"/>
            </a:pPr>
            <a:r>
              <a:rPr lang="fr-FR" sz="4000" dirty="0">
                <a:solidFill>
                  <a:schemeClr val="bg1">
                    <a:lumMod val="65000"/>
                  </a:schemeClr>
                </a:solidFill>
              </a:rPr>
              <a:t>Budget </a:t>
            </a:r>
            <a:r>
              <a:rPr lang="fr-FR" sz="4000" dirty="0" smtClean="0">
                <a:solidFill>
                  <a:schemeClr val="bg1">
                    <a:lumMod val="65000"/>
                  </a:schemeClr>
                </a:solidFill>
              </a:rPr>
              <a:t>2019 </a:t>
            </a:r>
            <a:endParaRPr lang="fr-CH" sz="4000" dirty="0">
              <a:solidFill>
                <a:schemeClr val="bg1">
                  <a:lumMod val="65000"/>
                </a:schemeClr>
              </a:solidFill>
            </a:endParaRPr>
          </a:p>
          <a:p>
            <a:pPr marL="640080" lvl="2" indent="0">
              <a:buNone/>
            </a:pPr>
            <a:r>
              <a:rPr lang="fr-FR" sz="4000" dirty="0">
                <a:solidFill>
                  <a:schemeClr val="bg1">
                    <a:lumMod val="65000"/>
                  </a:schemeClr>
                </a:solidFill>
              </a:rPr>
              <a:t>Fonctionnement </a:t>
            </a:r>
            <a:endParaRPr lang="fr-CH" sz="4000" dirty="0">
              <a:solidFill>
                <a:schemeClr val="bg1">
                  <a:lumMod val="65000"/>
                </a:schemeClr>
              </a:solidFill>
            </a:endParaRPr>
          </a:p>
          <a:p>
            <a:pPr marL="640080" lvl="2" indent="0">
              <a:buNone/>
            </a:pPr>
            <a:r>
              <a:rPr lang="fr-FR" sz="4000" dirty="0">
                <a:solidFill>
                  <a:schemeClr val="bg1">
                    <a:lumMod val="65000"/>
                  </a:schemeClr>
                </a:solidFill>
              </a:rPr>
              <a:t>Investissements </a:t>
            </a:r>
            <a:endParaRPr lang="fr-CH" sz="4000" dirty="0">
              <a:solidFill>
                <a:schemeClr val="bg1">
                  <a:lumMod val="65000"/>
                </a:schemeClr>
              </a:solidFill>
            </a:endParaRPr>
          </a:p>
          <a:p>
            <a:pPr marL="45720" indent="0">
              <a:buNone/>
            </a:pPr>
            <a:r>
              <a:rPr lang="fr-FR" sz="4000" dirty="0" smtClean="0">
                <a:solidFill>
                  <a:schemeClr val="bg1">
                    <a:lumMod val="65000"/>
                  </a:schemeClr>
                </a:solidFill>
              </a:rPr>
              <a:t>	Rapport </a:t>
            </a:r>
            <a:r>
              <a:rPr lang="fr-FR" sz="4000" dirty="0">
                <a:solidFill>
                  <a:schemeClr val="bg1">
                    <a:lumMod val="65000"/>
                  </a:schemeClr>
                </a:solidFill>
              </a:rPr>
              <a:t>de la commission financière </a:t>
            </a:r>
            <a:endParaRPr lang="fr-FR" sz="4000" dirty="0" smtClean="0">
              <a:solidFill>
                <a:schemeClr val="bg1">
                  <a:lumMod val="65000"/>
                </a:schemeClr>
              </a:solidFill>
            </a:endParaRPr>
          </a:p>
          <a:p>
            <a:pPr marL="502920" lvl="0" indent="-457200">
              <a:lnSpc>
                <a:spcPct val="150000"/>
              </a:lnSpc>
              <a:buFont typeface="+mj-lt"/>
              <a:buAutoNum type="arabicPeriod" startAt="6"/>
            </a:pPr>
            <a:r>
              <a:rPr lang="fr-FR" sz="4000" b="1" dirty="0" smtClean="0">
                <a:solidFill>
                  <a:schemeClr val="tx1"/>
                </a:solidFill>
              </a:rPr>
              <a:t>Parole </a:t>
            </a:r>
            <a:r>
              <a:rPr lang="fr-FR" sz="4000" b="1" dirty="0">
                <a:solidFill>
                  <a:schemeClr val="tx1"/>
                </a:solidFill>
              </a:rPr>
              <a:t>au conseil pastoral </a:t>
            </a:r>
            <a:endParaRPr lang="fr-CH" sz="4000" b="1" dirty="0">
              <a:solidFill>
                <a:schemeClr val="tx1"/>
              </a:solidFill>
            </a:endParaRPr>
          </a:p>
          <a:p>
            <a:pPr marL="502920" lvl="0" indent="-457200">
              <a:lnSpc>
                <a:spcPct val="150000"/>
              </a:lnSpc>
              <a:buFont typeface="+mj-lt"/>
              <a:buAutoNum type="arabicPeriod" startAt="6"/>
            </a:pPr>
            <a:r>
              <a:rPr lang="fr-FR" sz="4000" dirty="0" smtClean="0">
                <a:solidFill>
                  <a:schemeClr val="bg1">
                    <a:lumMod val="65000"/>
                  </a:schemeClr>
                </a:solidFill>
              </a:rPr>
              <a:t>Divers</a:t>
            </a:r>
            <a:endParaRPr lang="fr-CH" dirty="0">
              <a:solidFill>
                <a:schemeClr val="bg1">
                  <a:lumMod val="65000"/>
                </a:schemeClr>
              </a:solidFill>
            </a:endParaRPr>
          </a:p>
        </p:txBody>
      </p:sp>
    </p:spTree>
    <p:extLst>
      <p:ext uri="{BB962C8B-B14F-4D97-AF65-F5344CB8AC3E}">
        <p14:creationId xmlns:p14="http://schemas.microsoft.com/office/powerpoint/2010/main" val="20477460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solidFill>
                  <a:prstClr val="black">
                    <a:lumMod val="50000"/>
                    <a:lumOff val="50000"/>
                  </a:prstClr>
                </a:solidFill>
              </a:rPr>
              <a:t>Assemblée du 27 mars 2019</a:t>
            </a:r>
            <a:endParaRPr lang="fr-CH" dirty="0">
              <a:solidFill>
                <a:prstClr val="black">
                  <a:lumMod val="50000"/>
                  <a:lumOff val="50000"/>
                </a:prstClr>
              </a:solidFill>
            </a:endParaRPr>
          </a:p>
        </p:txBody>
      </p:sp>
      <p:sp>
        <p:nvSpPr>
          <p:cNvPr id="3" name="Espace réservé du pied de page 2"/>
          <p:cNvSpPr>
            <a:spLocks noGrp="1"/>
          </p:cNvSpPr>
          <p:nvPr>
            <p:ph type="ftr" sz="quarter" idx="11"/>
          </p:nvPr>
        </p:nvSpPr>
        <p:spPr/>
        <p:txBody>
          <a:bodyPr/>
          <a:lstStyle/>
          <a:p>
            <a:r>
              <a:rPr lang="fr-CH" smtClean="0">
                <a:solidFill>
                  <a:prstClr val="black">
                    <a:lumMod val="50000"/>
                    <a:lumOff val="50000"/>
                  </a:prstClr>
                </a:solidFill>
              </a:rPr>
              <a:t>Paroisse d'Ependes</a:t>
            </a:r>
            <a:endParaRPr lang="fr-CH" dirty="0">
              <a:solidFill>
                <a:prstClr val="black">
                  <a:lumMod val="50000"/>
                  <a:lumOff val="50000"/>
                </a:prstClr>
              </a:solidFill>
            </a:endParaRPr>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solidFill>
                  <a:prstClr val="black">
                    <a:lumMod val="50000"/>
                    <a:lumOff val="50000"/>
                  </a:prstClr>
                </a:solidFill>
              </a:rPr>
              <a:pPr/>
              <a:t>64</a:t>
            </a:fld>
            <a:endParaRPr lang="fr-CH">
              <a:solidFill>
                <a:prstClr val="black">
                  <a:lumMod val="50000"/>
                  <a:lumOff val="50000"/>
                </a:prstClr>
              </a:solidFill>
            </a:endParaRPr>
          </a:p>
        </p:txBody>
      </p:sp>
      <p:sp>
        <p:nvSpPr>
          <p:cNvPr id="5" name="Titre 4"/>
          <p:cNvSpPr>
            <a:spLocks noGrp="1"/>
          </p:cNvSpPr>
          <p:nvPr>
            <p:ph type="title"/>
          </p:nvPr>
        </p:nvSpPr>
        <p:spPr/>
        <p:txBody>
          <a:bodyPr/>
          <a:lstStyle/>
          <a:p>
            <a:r>
              <a:rPr lang="fr-CH" dirty="0" smtClean="0"/>
              <a:t>9 – </a:t>
            </a:r>
            <a:r>
              <a:rPr lang="fr-CH" sz="4800" dirty="0"/>
              <a:t>Parole au conseil pastoral</a:t>
            </a:r>
            <a:endParaRPr lang="fr-CH" dirty="0"/>
          </a:p>
        </p:txBody>
      </p:sp>
      <p:sp>
        <p:nvSpPr>
          <p:cNvPr id="6" name="Espace réservé du contenu 5"/>
          <p:cNvSpPr>
            <a:spLocks noGrp="1"/>
          </p:cNvSpPr>
          <p:nvPr>
            <p:ph sz="quarter" idx="13"/>
          </p:nvPr>
        </p:nvSpPr>
        <p:spPr>
          <a:xfrm>
            <a:off x="428696" y="1772816"/>
            <a:ext cx="8280920" cy="4320480"/>
          </a:xfrm>
        </p:spPr>
        <p:txBody>
          <a:bodyPr>
            <a:normAutofit/>
          </a:bodyPr>
          <a:lstStyle/>
          <a:p>
            <a:pPr marL="560070" indent="-514350">
              <a:buFont typeface="+mj-lt"/>
              <a:buAutoNum type="arabicPeriod"/>
            </a:pPr>
            <a:endParaRPr lang="fr-CH" sz="2800" dirty="0"/>
          </a:p>
        </p:txBody>
      </p:sp>
    </p:spTree>
    <p:extLst>
      <p:ext uri="{BB962C8B-B14F-4D97-AF65-F5344CB8AC3E}">
        <p14:creationId xmlns:p14="http://schemas.microsoft.com/office/powerpoint/2010/main" val="68185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solidFill>
                  <a:prstClr val="black">
                    <a:lumMod val="50000"/>
                    <a:lumOff val="50000"/>
                  </a:prstClr>
                </a:solidFill>
              </a:rPr>
              <a:t>Assemblée du 27 mars 2019</a:t>
            </a:r>
            <a:endParaRPr lang="fr-CH" dirty="0">
              <a:solidFill>
                <a:prstClr val="black">
                  <a:lumMod val="50000"/>
                  <a:lumOff val="50000"/>
                </a:prstClr>
              </a:solidFill>
            </a:endParaRPr>
          </a:p>
        </p:txBody>
      </p:sp>
      <p:sp>
        <p:nvSpPr>
          <p:cNvPr id="3" name="Espace réservé du pied de page 2"/>
          <p:cNvSpPr>
            <a:spLocks noGrp="1"/>
          </p:cNvSpPr>
          <p:nvPr>
            <p:ph type="ftr" sz="quarter" idx="11"/>
          </p:nvPr>
        </p:nvSpPr>
        <p:spPr/>
        <p:txBody>
          <a:bodyPr/>
          <a:lstStyle/>
          <a:p>
            <a:r>
              <a:rPr lang="fr-CH" smtClean="0">
                <a:solidFill>
                  <a:prstClr val="black">
                    <a:lumMod val="50000"/>
                    <a:lumOff val="50000"/>
                  </a:prstClr>
                </a:solidFill>
              </a:rPr>
              <a:t>Paroisse d'Ependes</a:t>
            </a:r>
            <a:endParaRPr lang="fr-CH" dirty="0">
              <a:solidFill>
                <a:prstClr val="black">
                  <a:lumMod val="50000"/>
                  <a:lumOff val="50000"/>
                </a:prstClr>
              </a:solidFill>
            </a:endParaRPr>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solidFill>
                  <a:prstClr val="black">
                    <a:lumMod val="50000"/>
                    <a:lumOff val="50000"/>
                  </a:prstClr>
                </a:solidFill>
              </a:rPr>
              <a:pPr/>
              <a:t>65</a:t>
            </a:fld>
            <a:endParaRPr lang="fr-CH">
              <a:solidFill>
                <a:prstClr val="black">
                  <a:lumMod val="50000"/>
                  <a:lumOff val="50000"/>
                </a:prstClr>
              </a:solidFill>
            </a:endParaRPr>
          </a:p>
        </p:txBody>
      </p:sp>
      <p:sp>
        <p:nvSpPr>
          <p:cNvPr id="5" name="Titre 4"/>
          <p:cNvSpPr>
            <a:spLocks noGrp="1"/>
          </p:cNvSpPr>
          <p:nvPr>
            <p:ph type="title"/>
          </p:nvPr>
        </p:nvSpPr>
        <p:spPr/>
        <p:txBody>
          <a:bodyPr/>
          <a:lstStyle/>
          <a:p>
            <a:r>
              <a:rPr lang="fr-CH" dirty="0"/>
              <a:t>6</a:t>
            </a:r>
            <a:r>
              <a:rPr lang="fr-CH" dirty="0" smtClean="0"/>
              <a:t> – </a:t>
            </a:r>
            <a:r>
              <a:rPr lang="fr-CH" sz="4800" dirty="0"/>
              <a:t>Parole au conseil pastoral</a:t>
            </a:r>
            <a:endParaRPr lang="fr-CH" dirty="0"/>
          </a:p>
        </p:txBody>
      </p:sp>
      <p:sp>
        <p:nvSpPr>
          <p:cNvPr id="6" name="Espace réservé du contenu 5"/>
          <p:cNvSpPr>
            <a:spLocks noGrp="1"/>
          </p:cNvSpPr>
          <p:nvPr>
            <p:ph sz="quarter" idx="13"/>
          </p:nvPr>
        </p:nvSpPr>
        <p:spPr>
          <a:xfrm>
            <a:off x="428696" y="1772816"/>
            <a:ext cx="8280920" cy="4320480"/>
          </a:xfrm>
        </p:spPr>
        <p:txBody>
          <a:bodyPr>
            <a:normAutofit/>
          </a:bodyPr>
          <a:lstStyle/>
          <a:p>
            <a:pPr marL="45720" indent="0">
              <a:spcBef>
                <a:spcPts val="0"/>
              </a:spcBef>
              <a:spcAft>
                <a:spcPts val="0"/>
              </a:spcAft>
              <a:buNone/>
            </a:pPr>
            <a:r>
              <a:rPr lang="fr-CH" sz="2800" dirty="0"/>
              <a:t>Vendredi </a:t>
            </a:r>
            <a:r>
              <a:rPr lang="fr-CH" sz="2800" dirty="0" smtClean="0"/>
              <a:t>24 </a:t>
            </a:r>
            <a:r>
              <a:rPr lang="fr-CH" sz="2800" dirty="0"/>
              <a:t>mai</a:t>
            </a:r>
          </a:p>
          <a:p>
            <a:pPr marL="45720" indent="0">
              <a:spcBef>
                <a:spcPts val="0"/>
              </a:spcBef>
              <a:spcAft>
                <a:spcPts val="0"/>
              </a:spcAft>
              <a:buNone/>
            </a:pPr>
            <a:r>
              <a:rPr lang="fr-CH" sz="2800" dirty="0"/>
              <a:t>19:00 heures</a:t>
            </a:r>
          </a:p>
          <a:p>
            <a:pPr marL="45720" indent="0">
              <a:spcBef>
                <a:spcPts val="0"/>
              </a:spcBef>
              <a:spcAft>
                <a:spcPts val="0"/>
              </a:spcAft>
              <a:buNone/>
            </a:pPr>
            <a:endParaRPr lang="fr-CH" sz="2800" dirty="0"/>
          </a:p>
          <a:p>
            <a:pPr marL="45720" indent="0">
              <a:spcBef>
                <a:spcPts val="0"/>
              </a:spcBef>
              <a:spcAft>
                <a:spcPts val="0"/>
              </a:spcAft>
              <a:buNone/>
            </a:pPr>
            <a:r>
              <a:rPr lang="fr-CH" sz="2800" dirty="0"/>
              <a:t>Pèlerinage </a:t>
            </a:r>
          </a:p>
          <a:p>
            <a:pPr marL="45720" indent="0">
              <a:spcBef>
                <a:spcPts val="0"/>
              </a:spcBef>
              <a:spcAft>
                <a:spcPts val="0"/>
              </a:spcAft>
              <a:buNone/>
            </a:pPr>
            <a:r>
              <a:rPr lang="fr-CH" sz="2800" dirty="0"/>
              <a:t>à la Grotte</a:t>
            </a:r>
          </a:p>
          <a:p>
            <a:pPr marL="45720" indent="0">
              <a:spcBef>
                <a:spcPts val="0"/>
              </a:spcBef>
              <a:spcAft>
                <a:spcPts val="0"/>
              </a:spcAft>
              <a:buNone/>
            </a:pPr>
            <a:endParaRPr lang="fr-CH" sz="2800" dirty="0"/>
          </a:p>
          <a:p>
            <a:pPr marL="45720" indent="0">
              <a:spcBef>
                <a:spcPts val="0"/>
              </a:spcBef>
              <a:spcAft>
                <a:spcPts val="0"/>
              </a:spcAft>
              <a:buNone/>
            </a:pPr>
            <a:r>
              <a:rPr lang="fr-CH" sz="2800" dirty="0"/>
              <a:t>Verrée offerte </a:t>
            </a:r>
          </a:p>
          <a:p>
            <a:pPr marL="45720" indent="0">
              <a:spcBef>
                <a:spcPts val="0"/>
              </a:spcBef>
              <a:spcAft>
                <a:spcPts val="0"/>
              </a:spcAft>
              <a:buNone/>
            </a:pPr>
            <a:r>
              <a:rPr lang="fr-CH" sz="2800" dirty="0"/>
              <a:t>par la paroisse</a:t>
            </a:r>
          </a:p>
          <a:p>
            <a:pPr marL="560070" indent="-514350">
              <a:buFont typeface="+mj-lt"/>
              <a:buAutoNum type="arabicPeriod"/>
            </a:pPr>
            <a:endParaRPr lang="fr-CH" sz="2800" dirty="0"/>
          </a:p>
        </p:txBody>
      </p:sp>
      <p:pic>
        <p:nvPicPr>
          <p:cNvPr id="7" name="Image 6"/>
          <p:cNvPicPr>
            <a:picLocks noChangeAspect="1"/>
          </p:cNvPicPr>
          <p:nvPr/>
        </p:nvPicPr>
        <p:blipFill>
          <a:blip r:embed="rId3" cstate="print"/>
          <a:stretch>
            <a:fillRect/>
          </a:stretch>
        </p:blipFill>
        <p:spPr>
          <a:xfrm>
            <a:off x="3224670" y="1772816"/>
            <a:ext cx="5942162" cy="3847946"/>
          </a:xfrm>
          <a:prstGeom prst="rect">
            <a:avLst/>
          </a:prstGeom>
        </p:spPr>
      </p:pic>
    </p:spTree>
    <p:extLst>
      <p:ext uri="{BB962C8B-B14F-4D97-AF65-F5344CB8AC3E}">
        <p14:creationId xmlns:p14="http://schemas.microsoft.com/office/powerpoint/2010/main" val="325111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solidFill>
                  <a:prstClr val="black">
                    <a:lumMod val="50000"/>
                    <a:lumOff val="50000"/>
                  </a:prstClr>
                </a:solidFill>
              </a:rPr>
              <a:t>Assemblée du 27 mars 2019</a:t>
            </a:r>
            <a:endParaRPr lang="fr-CH" dirty="0">
              <a:solidFill>
                <a:prstClr val="black">
                  <a:lumMod val="50000"/>
                  <a:lumOff val="50000"/>
                </a:prstClr>
              </a:solidFill>
            </a:endParaRPr>
          </a:p>
        </p:txBody>
      </p:sp>
      <p:sp>
        <p:nvSpPr>
          <p:cNvPr id="3" name="Espace réservé du pied de page 2"/>
          <p:cNvSpPr>
            <a:spLocks noGrp="1"/>
          </p:cNvSpPr>
          <p:nvPr>
            <p:ph type="ftr" sz="quarter" idx="11"/>
          </p:nvPr>
        </p:nvSpPr>
        <p:spPr/>
        <p:txBody>
          <a:bodyPr/>
          <a:lstStyle/>
          <a:p>
            <a:r>
              <a:rPr lang="fr-CH" smtClean="0">
                <a:solidFill>
                  <a:prstClr val="black">
                    <a:lumMod val="50000"/>
                    <a:lumOff val="50000"/>
                  </a:prstClr>
                </a:solidFill>
              </a:rPr>
              <a:t>Paroisse d'Ependes</a:t>
            </a:r>
            <a:endParaRPr lang="fr-CH" dirty="0">
              <a:solidFill>
                <a:prstClr val="black">
                  <a:lumMod val="50000"/>
                  <a:lumOff val="50000"/>
                </a:prstClr>
              </a:solidFill>
            </a:endParaRPr>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solidFill>
                  <a:prstClr val="black">
                    <a:lumMod val="50000"/>
                    <a:lumOff val="50000"/>
                  </a:prstClr>
                </a:solidFill>
              </a:rPr>
              <a:pPr/>
              <a:t>66</a:t>
            </a:fld>
            <a:endParaRPr lang="fr-CH">
              <a:solidFill>
                <a:prstClr val="black">
                  <a:lumMod val="50000"/>
                  <a:lumOff val="50000"/>
                </a:prstClr>
              </a:solidFill>
            </a:endParaRPr>
          </a:p>
        </p:txBody>
      </p:sp>
      <p:sp>
        <p:nvSpPr>
          <p:cNvPr id="5" name="Titre 4"/>
          <p:cNvSpPr>
            <a:spLocks noGrp="1"/>
          </p:cNvSpPr>
          <p:nvPr>
            <p:ph type="title"/>
          </p:nvPr>
        </p:nvSpPr>
        <p:spPr/>
        <p:txBody>
          <a:bodyPr/>
          <a:lstStyle/>
          <a:p>
            <a:r>
              <a:rPr lang="fr-CH" dirty="0" smtClean="0"/>
              <a:t>N’oubliez pas!</a:t>
            </a:r>
            <a:endParaRPr lang="fr-CH" dirty="0"/>
          </a:p>
        </p:txBody>
      </p:sp>
      <p:pic>
        <p:nvPicPr>
          <p:cNvPr id="7" name="Espace réservé du contenu 6"/>
          <p:cNvPicPr>
            <a:picLocks noGrp="1" noChangeAspect="1"/>
          </p:cNvPicPr>
          <p:nvPr>
            <p:ph sz="quarter" idx="13"/>
          </p:nvPr>
        </p:nvPicPr>
        <p:blipFill>
          <a:blip r:embed="rId2"/>
          <a:stretch>
            <a:fillRect/>
          </a:stretch>
        </p:blipFill>
        <p:spPr>
          <a:xfrm>
            <a:off x="-14355" y="1763552"/>
            <a:ext cx="9193006" cy="3843066"/>
          </a:xfrm>
          <a:prstGeom prst="rect">
            <a:avLst/>
          </a:prstGeom>
        </p:spPr>
      </p:pic>
      <p:sp>
        <p:nvSpPr>
          <p:cNvPr id="6" name="ZoneTexte 5"/>
          <p:cNvSpPr txBox="1"/>
          <p:nvPr/>
        </p:nvSpPr>
        <p:spPr>
          <a:xfrm>
            <a:off x="4082988" y="3501008"/>
            <a:ext cx="2562200" cy="769441"/>
          </a:xfrm>
          <a:prstGeom prst="rect">
            <a:avLst/>
          </a:prstGeom>
          <a:solidFill>
            <a:schemeClr val="bg1"/>
          </a:solidFill>
        </p:spPr>
        <p:txBody>
          <a:bodyPr wrap="square" rtlCol="0">
            <a:spAutoFit/>
          </a:bodyPr>
          <a:lstStyle/>
          <a:p>
            <a:r>
              <a:rPr lang="fr-CH" sz="4400" b="1" i="1" dirty="0" smtClean="0">
                <a:solidFill>
                  <a:srgbClr val="FF0000"/>
                </a:solidFill>
                <a:latin typeface="Comic Sans MS" panose="030F0702030302020204" pitchFamily="66" charset="0"/>
              </a:rPr>
              <a:t>19 Avril</a:t>
            </a:r>
            <a:endParaRPr lang="fr-CH" sz="4400" b="1" i="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43546584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solidFill>
                  <a:prstClr val="black">
                    <a:lumMod val="50000"/>
                    <a:lumOff val="50000"/>
                  </a:prstClr>
                </a:solidFill>
              </a:rPr>
              <a:t>Assemblée du 27 mars 2019</a:t>
            </a:r>
            <a:endParaRPr lang="fr-CH" dirty="0">
              <a:solidFill>
                <a:prstClr val="black">
                  <a:lumMod val="50000"/>
                  <a:lumOff val="50000"/>
                </a:prstClr>
              </a:solidFill>
            </a:endParaRPr>
          </a:p>
        </p:txBody>
      </p:sp>
      <p:sp>
        <p:nvSpPr>
          <p:cNvPr id="3" name="Espace réservé du pied de page 2"/>
          <p:cNvSpPr>
            <a:spLocks noGrp="1"/>
          </p:cNvSpPr>
          <p:nvPr>
            <p:ph type="ftr" sz="quarter" idx="11"/>
          </p:nvPr>
        </p:nvSpPr>
        <p:spPr/>
        <p:txBody>
          <a:bodyPr/>
          <a:lstStyle/>
          <a:p>
            <a:r>
              <a:rPr lang="fr-CH" smtClean="0">
                <a:solidFill>
                  <a:prstClr val="black">
                    <a:lumMod val="50000"/>
                    <a:lumOff val="50000"/>
                  </a:prstClr>
                </a:solidFill>
              </a:rPr>
              <a:t>Paroisse d'Ependes</a:t>
            </a:r>
            <a:endParaRPr lang="fr-CH" dirty="0">
              <a:solidFill>
                <a:prstClr val="black">
                  <a:lumMod val="50000"/>
                  <a:lumOff val="50000"/>
                </a:prstClr>
              </a:solidFill>
            </a:endParaRPr>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solidFill>
                  <a:prstClr val="black">
                    <a:lumMod val="50000"/>
                    <a:lumOff val="50000"/>
                  </a:prstClr>
                </a:solidFill>
              </a:rPr>
              <a:pPr/>
              <a:t>67</a:t>
            </a:fld>
            <a:endParaRPr lang="fr-CH">
              <a:solidFill>
                <a:prstClr val="black">
                  <a:lumMod val="50000"/>
                  <a:lumOff val="50000"/>
                </a:prstClr>
              </a:solidFill>
            </a:endParaRPr>
          </a:p>
        </p:txBody>
      </p:sp>
      <p:sp>
        <p:nvSpPr>
          <p:cNvPr id="5" name="Titre 4"/>
          <p:cNvSpPr>
            <a:spLocks noGrp="1"/>
          </p:cNvSpPr>
          <p:nvPr>
            <p:ph type="title"/>
          </p:nvPr>
        </p:nvSpPr>
        <p:spPr/>
        <p:txBody>
          <a:bodyPr/>
          <a:lstStyle/>
          <a:p>
            <a:r>
              <a:rPr lang="fr-CH" dirty="0" smtClean="0"/>
              <a:t>Notez dans vos agenda!</a:t>
            </a:r>
            <a:endParaRPr lang="fr-CH" dirty="0"/>
          </a:p>
        </p:txBody>
      </p:sp>
      <p:sp>
        <p:nvSpPr>
          <p:cNvPr id="8" name="Espace réservé du contenu 7"/>
          <p:cNvSpPr>
            <a:spLocks noGrp="1"/>
          </p:cNvSpPr>
          <p:nvPr>
            <p:ph sz="quarter" idx="13"/>
          </p:nvPr>
        </p:nvSpPr>
        <p:spPr>
          <a:xfrm>
            <a:off x="463654" y="1537645"/>
            <a:ext cx="8280920" cy="4320480"/>
          </a:xfrm>
        </p:spPr>
        <p:txBody>
          <a:bodyPr>
            <a:normAutofit/>
          </a:bodyPr>
          <a:lstStyle/>
          <a:p>
            <a:pPr marL="45720" indent="0">
              <a:buNone/>
            </a:pPr>
            <a:r>
              <a:rPr lang="fr-CH" sz="4000" dirty="0" smtClean="0"/>
              <a:t>Souper de remerciements aux bénévoles de nos deux paroisses d’</a:t>
            </a:r>
            <a:r>
              <a:rPr lang="fr-CH" sz="4000" dirty="0" err="1" smtClean="0"/>
              <a:t>Arconciel</a:t>
            </a:r>
            <a:r>
              <a:rPr lang="fr-CH" sz="4000" dirty="0" smtClean="0"/>
              <a:t> et d’Ependes</a:t>
            </a:r>
          </a:p>
          <a:p>
            <a:pPr marL="45720" indent="0">
              <a:buNone/>
            </a:pPr>
            <a:endParaRPr lang="fr-CH" sz="4000" dirty="0" smtClean="0"/>
          </a:p>
          <a:p>
            <a:pPr marL="45720" indent="0">
              <a:buNone/>
            </a:pPr>
            <a:r>
              <a:rPr lang="fr-CH" sz="4000" dirty="0"/>
              <a:t> </a:t>
            </a:r>
            <a:r>
              <a:rPr lang="fr-CH" sz="4000" dirty="0" smtClean="0"/>
              <a:t>     </a:t>
            </a:r>
            <a:r>
              <a:rPr lang="fr-CH" sz="4000" b="1" i="1" dirty="0" smtClean="0"/>
              <a:t>Vendredi 27 septembre</a:t>
            </a:r>
            <a:endParaRPr lang="fr-CH" sz="4000" b="1" i="1" dirty="0"/>
          </a:p>
        </p:txBody>
      </p:sp>
    </p:spTree>
    <p:extLst>
      <p:ext uri="{BB962C8B-B14F-4D97-AF65-F5344CB8AC3E}">
        <p14:creationId xmlns:p14="http://schemas.microsoft.com/office/powerpoint/2010/main" val="19481639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solidFill>
                  <a:prstClr val="black">
                    <a:lumMod val="50000"/>
                    <a:lumOff val="50000"/>
                  </a:prstClr>
                </a:solidFill>
              </a:rPr>
              <a:t>Assemblée du 27 mars 2019</a:t>
            </a:r>
            <a:endParaRPr lang="fr-CH" dirty="0">
              <a:solidFill>
                <a:prstClr val="black">
                  <a:lumMod val="50000"/>
                  <a:lumOff val="50000"/>
                </a:prstClr>
              </a:solidFill>
            </a:endParaRPr>
          </a:p>
        </p:txBody>
      </p:sp>
      <p:sp>
        <p:nvSpPr>
          <p:cNvPr id="3" name="Espace réservé du pied de page 2"/>
          <p:cNvSpPr>
            <a:spLocks noGrp="1"/>
          </p:cNvSpPr>
          <p:nvPr>
            <p:ph type="ftr" sz="quarter" idx="11"/>
          </p:nvPr>
        </p:nvSpPr>
        <p:spPr/>
        <p:txBody>
          <a:bodyPr/>
          <a:lstStyle/>
          <a:p>
            <a:r>
              <a:rPr lang="fr-CH" smtClean="0">
                <a:solidFill>
                  <a:prstClr val="black">
                    <a:lumMod val="50000"/>
                    <a:lumOff val="50000"/>
                  </a:prstClr>
                </a:solidFill>
              </a:rPr>
              <a:t>Paroisse d'Ependes</a:t>
            </a:r>
            <a:endParaRPr lang="fr-CH" dirty="0">
              <a:solidFill>
                <a:prstClr val="black">
                  <a:lumMod val="50000"/>
                  <a:lumOff val="50000"/>
                </a:prstClr>
              </a:solidFill>
            </a:endParaRPr>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solidFill>
                  <a:prstClr val="black">
                    <a:lumMod val="50000"/>
                    <a:lumOff val="50000"/>
                  </a:prstClr>
                </a:solidFill>
              </a:rPr>
              <a:pPr/>
              <a:t>68</a:t>
            </a:fld>
            <a:endParaRPr lang="fr-CH">
              <a:solidFill>
                <a:prstClr val="black">
                  <a:lumMod val="50000"/>
                  <a:lumOff val="50000"/>
                </a:prstClr>
              </a:solidFill>
            </a:endParaRPr>
          </a:p>
        </p:txBody>
      </p:sp>
      <p:sp>
        <p:nvSpPr>
          <p:cNvPr id="5" name="Titre 4"/>
          <p:cNvSpPr>
            <a:spLocks noGrp="1"/>
          </p:cNvSpPr>
          <p:nvPr>
            <p:ph type="title"/>
          </p:nvPr>
        </p:nvSpPr>
        <p:spPr/>
        <p:txBody>
          <a:bodyPr/>
          <a:lstStyle/>
          <a:p>
            <a:r>
              <a:rPr lang="fr-CH" dirty="0" smtClean="0"/>
              <a:t>9 – </a:t>
            </a:r>
            <a:r>
              <a:rPr lang="fr-CH" sz="4800" dirty="0"/>
              <a:t>Parole au conseil pastoral</a:t>
            </a:r>
            <a:endParaRPr lang="fr-CH" dirty="0"/>
          </a:p>
        </p:txBody>
      </p:sp>
      <p:sp>
        <p:nvSpPr>
          <p:cNvPr id="6" name="Espace réservé du contenu 5"/>
          <p:cNvSpPr>
            <a:spLocks noGrp="1"/>
          </p:cNvSpPr>
          <p:nvPr>
            <p:ph sz="quarter" idx="13"/>
          </p:nvPr>
        </p:nvSpPr>
        <p:spPr>
          <a:xfrm>
            <a:off x="428696" y="1772816"/>
            <a:ext cx="8823824" cy="4320480"/>
          </a:xfrm>
        </p:spPr>
        <p:txBody>
          <a:bodyPr>
            <a:normAutofit/>
          </a:bodyPr>
          <a:lstStyle/>
          <a:p>
            <a:r>
              <a:rPr lang="fr-CH" sz="2800" dirty="0" smtClean="0"/>
              <a:t> </a:t>
            </a:r>
            <a:r>
              <a:rPr lang="fr-CH" sz="3600" dirty="0" smtClean="0"/>
              <a:t>Remerciements</a:t>
            </a:r>
          </a:p>
          <a:p>
            <a:endParaRPr lang="fr-CH" sz="3600" dirty="0"/>
          </a:p>
          <a:p>
            <a:r>
              <a:rPr lang="fr-CH" sz="3600" dirty="0"/>
              <a:t> </a:t>
            </a:r>
            <a:r>
              <a:rPr lang="fr-CH" sz="3600" dirty="0" smtClean="0"/>
              <a:t>Statistique </a:t>
            </a:r>
            <a:r>
              <a:rPr lang="fr-CH" sz="3600" dirty="0"/>
              <a:t>des célébrations </a:t>
            </a:r>
            <a:r>
              <a:rPr lang="fr-CH" sz="3600" dirty="0" smtClean="0"/>
              <a:t>d'Ependes</a:t>
            </a:r>
          </a:p>
          <a:p>
            <a:endParaRPr lang="fr-CH" sz="3600" dirty="0" smtClean="0"/>
          </a:p>
          <a:p>
            <a:r>
              <a:rPr lang="fr-CH" sz="3600" dirty="0" smtClean="0"/>
              <a:t>Une </a:t>
            </a:r>
            <a:r>
              <a:rPr lang="fr-CH" sz="3600" dirty="0"/>
              <a:t>réflexion sur l'avenir de l'Eglise</a:t>
            </a:r>
          </a:p>
          <a:p>
            <a:pPr marL="560070" indent="-514350">
              <a:buFont typeface="+mj-lt"/>
              <a:buAutoNum type="arabicPeriod"/>
            </a:pPr>
            <a:endParaRPr lang="fr-CH" sz="4000" dirty="0"/>
          </a:p>
        </p:txBody>
      </p:sp>
    </p:spTree>
    <p:extLst>
      <p:ext uri="{BB962C8B-B14F-4D97-AF65-F5344CB8AC3E}">
        <p14:creationId xmlns:p14="http://schemas.microsoft.com/office/powerpoint/2010/main" val="148237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solidFill>
                  <a:prstClr val="black">
                    <a:lumMod val="50000"/>
                    <a:lumOff val="50000"/>
                  </a:prstClr>
                </a:solidFill>
              </a:rPr>
              <a:t>Assemblée du 27 mars 2019</a:t>
            </a:r>
            <a:endParaRPr lang="fr-CH" dirty="0">
              <a:solidFill>
                <a:prstClr val="black">
                  <a:lumMod val="50000"/>
                  <a:lumOff val="50000"/>
                </a:prstClr>
              </a:solidFill>
            </a:endParaRPr>
          </a:p>
        </p:txBody>
      </p:sp>
      <p:sp>
        <p:nvSpPr>
          <p:cNvPr id="3" name="Espace réservé du pied de page 2"/>
          <p:cNvSpPr>
            <a:spLocks noGrp="1"/>
          </p:cNvSpPr>
          <p:nvPr>
            <p:ph type="ftr" sz="quarter" idx="11"/>
          </p:nvPr>
        </p:nvSpPr>
        <p:spPr/>
        <p:txBody>
          <a:bodyPr/>
          <a:lstStyle/>
          <a:p>
            <a:r>
              <a:rPr lang="fr-CH" smtClean="0">
                <a:solidFill>
                  <a:prstClr val="black">
                    <a:lumMod val="50000"/>
                    <a:lumOff val="50000"/>
                  </a:prstClr>
                </a:solidFill>
              </a:rPr>
              <a:t>Paroisse d'Ependes</a:t>
            </a:r>
            <a:endParaRPr lang="fr-CH" dirty="0">
              <a:solidFill>
                <a:prstClr val="black">
                  <a:lumMod val="50000"/>
                  <a:lumOff val="50000"/>
                </a:prstClr>
              </a:solidFill>
            </a:endParaRPr>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solidFill>
                  <a:prstClr val="black">
                    <a:lumMod val="50000"/>
                    <a:lumOff val="50000"/>
                  </a:prstClr>
                </a:solidFill>
              </a:rPr>
              <a:pPr/>
              <a:t>69</a:t>
            </a:fld>
            <a:endParaRPr lang="fr-CH">
              <a:solidFill>
                <a:prstClr val="black">
                  <a:lumMod val="50000"/>
                  <a:lumOff val="50000"/>
                </a:prstClr>
              </a:solidFill>
            </a:endParaRPr>
          </a:p>
        </p:txBody>
      </p:sp>
      <p:sp>
        <p:nvSpPr>
          <p:cNvPr id="5" name="Titre 4"/>
          <p:cNvSpPr>
            <a:spLocks noGrp="1"/>
          </p:cNvSpPr>
          <p:nvPr>
            <p:ph type="title"/>
          </p:nvPr>
        </p:nvSpPr>
        <p:spPr/>
        <p:txBody>
          <a:bodyPr/>
          <a:lstStyle/>
          <a:p>
            <a:r>
              <a:rPr lang="fr-CH" dirty="0" err="1" smtClean="0"/>
              <a:t>Tractanda</a:t>
            </a:r>
            <a:endParaRPr lang="fr-CH" dirty="0"/>
          </a:p>
        </p:txBody>
      </p:sp>
      <p:sp>
        <p:nvSpPr>
          <p:cNvPr id="6" name="Espace réservé du contenu 5"/>
          <p:cNvSpPr>
            <a:spLocks noGrp="1"/>
          </p:cNvSpPr>
          <p:nvPr>
            <p:ph sz="quarter" idx="13"/>
          </p:nvPr>
        </p:nvSpPr>
        <p:spPr>
          <a:xfrm>
            <a:off x="683568" y="1316424"/>
            <a:ext cx="8280920" cy="5052541"/>
          </a:xfrm>
        </p:spPr>
        <p:txBody>
          <a:bodyPr>
            <a:normAutofit fontScale="55000" lnSpcReduction="20000"/>
          </a:bodyPr>
          <a:lstStyle/>
          <a:p>
            <a:pPr marL="502920" lvl="0" indent="-457200">
              <a:buFont typeface="+mj-lt"/>
              <a:buAutoNum type="arabicPeriod"/>
            </a:pPr>
            <a:r>
              <a:rPr lang="fr-FR" sz="4000" dirty="0" smtClean="0">
                <a:solidFill>
                  <a:schemeClr val="bg1">
                    <a:lumMod val="65000"/>
                  </a:schemeClr>
                </a:solidFill>
              </a:rPr>
              <a:t>Accueil</a:t>
            </a:r>
            <a:r>
              <a:rPr lang="fr-FR" sz="4000" dirty="0">
                <a:solidFill>
                  <a:schemeClr val="bg1">
                    <a:lumMod val="65000"/>
                  </a:schemeClr>
                </a:solidFill>
              </a:rPr>
              <a:t>, ouverture et constitution de l’assemblée </a:t>
            </a:r>
            <a:endParaRPr lang="fr-CH" sz="4000" dirty="0">
              <a:solidFill>
                <a:schemeClr val="bg1">
                  <a:lumMod val="65000"/>
                </a:schemeClr>
              </a:solidFill>
            </a:endParaRPr>
          </a:p>
          <a:p>
            <a:pPr marL="502920" lvl="0" indent="-457200">
              <a:buFont typeface="+mj-lt"/>
              <a:buAutoNum type="arabicPeriod"/>
            </a:pPr>
            <a:r>
              <a:rPr lang="fr-FR" sz="4000" dirty="0">
                <a:solidFill>
                  <a:schemeClr val="bg1">
                    <a:lumMod val="65000"/>
                  </a:schemeClr>
                </a:solidFill>
              </a:rPr>
              <a:t>Procès-verbal de la dernière assemblée </a:t>
            </a:r>
            <a:endParaRPr lang="fr-CH" sz="4000" dirty="0">
              <a:solidFill>
                <a:schemeClr val="bg1">
                  <a:lumMod val="65000"/>
                </a:schemeClr>
              </a:solidFill>
            </a:endParaRPr>
          </a:p>
          <a:p>
            <a:pPr marL="502920" lvl="0" indent="-457200">
              <a:buFont typeface="+mj-lt"/>
              <a:buAutoNum type="arabicPeriod"/>
            </a:pPr>
            <a:r>
              <a:rPr lang="fr-FR" sz="4000" dirty="0">
                <a:solidFill>
                  <a:schemeClr val="bg1">
                    <a:lumMod val="65000"/>
                  </a:schemeClr>
                </a:solidFill>
              </a:rPr>
              <a:t>Rapport du conseil de paroisse </a:t>
            </a:r>
            <a:endParaRPr lang="fr-CH" sz="4000" dirty="0">
              <a:solidFill>
                <a:schemeClr val="bg1">
                  <a:lumMod val="65000"/>
                </a:schemeClr>
              </a:solidFill>
            </a:endParaRPr>
          </a:p>
          <a:p>
            <a:pPr marL="502920" lvl="0" indent="-457200">
              <a:buFont typeface="+mj-lt"/>
              <a:buAutoNum type="arabicPeriod"/>
            </a:pPr>
            <a:r>
              <a:rPr lang="fr-FR" sz="4000" dirty="0">
                <a:solidFill>
                  <a:schemeClr val="bg1">
                    <a:lumMod val="65000"/>
                  </a:schemeClr>
                </a:solidFill>
              </a:rPr>
              <a:t>Comptes </a:t>
            </a:r>
            <a:r>
              <a:rPr lang="fr-FR" sz="4000" dirty="0" smtClean="0">
                <a:solidFill>
                  <a:schemeClr val="bg1">
                    <a:lumMod val="65000"/>
                  </a:schemeClr>
                </a:solidFill>
              </a:rPr>
              <a:t>2018 </a:t>
            </a:r>
            <a:endParaRPr lang="fr-CH" sz="4000" dirty="0">
              <a:solidFill>
                <a:schemeClr val="bg1">
                  <a:lumMod val="65000"/>
                </a:schemeClr>
              </a:solidFill>
            </a:endParaRPr>
          </a:p>
          <a:p>
            <a:pPr marL="45720" indent="0">
              <a:buNone/>
            </a:pPr>
            <a:r>
              <a:rPr lang="fr-FR" sz="4000" dirty="0">
                <a:solidFill>
                  <a:schemeClr val="bg1">
                    <a:lumMod val="65000"/>
                  </a:schemeClr>
                </a:solidFill>
              </a:rPr>
              <a:t>	Rapport de la commission financière </a:t>
            </a:r>
            <a:endParaRPr lang="fr-CH" sz="4000" dirty="0">
              <a:solidFill>
                <a:schemeClr val="bg1">
                  <a:lumMod val="65000"/>
                </a:schemeClr>
              </a:solidFill>
            </a:endParaRPr>
          </a:p>
          <a:p>
            <a:pPr marL="502920" lvl="0" indent="-457200">
              <a:buFont typeface="+mj-lt"/>
              <a:buAutoNum type="arabicPeriod" startAt="5"/>
            </a:pPr>
            <a:r>
              <a:rPr lang="fr-FR" sz="4000" dirty="0">
                <a:solidFill>
                  <a:schemeClr val="bg1">
                    <a:lumMod val="65000"/>
                  </a:schemeClr>
                </a:solidFill>
              </a:rPr>
              <a:t>Budget </a:t>
            </a:r>
            <a:r>
              <a:rPr lang="fr-FR" sz="4000" dirty="0" smtClean="0">
                <a:solidFill>
                  <a:schemeClr val="bg1">
                    <a:lumMod val="65000"/>
                  </a:schemeClr>
                </a:solidFill>
              </a:rPr>
              <a:t>2019 </a:t>
            </a:r>
            <a:endParaRPr lang="fr-CH" sz="4000" dirty="0">
              <a:solidFill>
                <a:schemeClr val="bg1">
                  <a:lumMod val="65000"/>
                </a:schemeClr>
              </a:solidFill>
            </a:endParaRPr>
          </a:p>
          <a:p>
            <a:pPr marL="640080" lvl="2" indent="0">
              <a:buNone/>
            </a:pPr>
            <a:r>
              <a:rPr lang="fr-FR" sz="4000" dirty="0">
                <a:solidFill>
                  <a:schemeClr val="bg1">
                    <a:lumMod val="65000"/>
                  </a:schemeClr>
                </a:solidFill>
              </a:rPr>
              <a:t>Fonctionnement </a:t>
            </a:r>
            <a:endParaRPr lang="fr-CH" sz="4000" dirty="0">
              <a:solidFill>
                <a:schemeClr val="bg1">
                  <a:lumMod val="65000"/>
                </a:schemeClr>
              </a:solidFill>
            </a:endParaRPr>
          </a:p>
          <a:p>
            <a:pPr marL="640080" lvl="2" indent="0">
              <a:buNone/>
            </a:pPr>
            <a:r>
              <a:rPr lang="fr-FR" sz="4000" dirty="0">
                <a:solidFill>
                  <a:schemeClr val="bg1">
                    <a:lumMod val="65000"/>
                  </a:schemeClr>
                </a:solidFill>
              </a:rPr>
              <a:t>Investissements </a:t>
            </a:r>
            <a:endParaRPr lang="fr-CH" sz="4000" dirty="0">
              <a:solidFill>
                <a:schemeClr val="bg1">
                  <a:lumMod val="65000"/>
                </a:schemeClr>
              </a:solidFill>
            </a:endParaRPr>
          </a:p>
          <a:p>
            <a:pPr marL="45720" indent="0">
              <a:buNone/>
            </a:pPr>
            <a:r>
              <a:rPr lang="fr-FR" sz="4000" dirty="0" smtClean="0">
                <a:solidFill>
                  <a:schemeClr val="bg1">
                    <a:lumMod val="65000"/>
                  </a:schemeClr>
                </a:solidFill>
              </a:rPr>
              <a:t>	Rapport </a:t>
            </a:r>
            <a:r>
              <a:rPr lang="fr-FR" sz="4000" dirty="0">
                <a:solidFill>
                  <a:schemeClr val="bg1">
                    <a:lumMod val="65000"/>
                  </a:schemeClr>
                </a:solidFill>
              </a:rPr>
              <a:t>de la commission financière </a:t>
            </a:r>
            <a:endParaRPr lang="fr-FR" sz="4000" dirty="0" smtClean="0">
              <a:solidFill>
                <a:schemeClr val="bg1">
                  <a:lumMod val="65000"/>
                </a:schemeClr>
              </a:solidFill>
            </a:endParaRPr>
          </a:p>
          <a:p>
            <a:pPr marL="502920" lvl="0" indent="-457200">
              <a:lnSpc>
                <a:spcPct val="150000"/>
              </a:lnSpc>
              <a:buFont typeface="+mj-lt"/>
              <a:buAutoNum type="arabicPeriod" startAt="6"/>
            </a:pPr>
            <a:r>
              <a:rPr lang="fr-FR" sz="4000" dirty="0">
                <a:solidFill>
                  <a:schemeClr val="bg1">
                    <a:lumMod val="65000"/>
                  </a:schemeClr>
                </a:solidFill>
              </a:rPr>
              <a:t>Désignation des candidats pour l’élection des représentants des paroisses à l’Assemblée de la Corporation cantonale </a:t>
            </a:r>
            <a:endParaRPr lang="fr-CH" sz="4000" dirty="0">
              <a:solidFill>
                <a:schemeClr val="bg1">
                  <a:lumMod val="65000"/>
                </a:schemeClr>
              </a:solidFill>
            </a:endParaRPr>
          </a:p>
          <a:p>
            <a:pPr marL="502920" lvl="0" indent="-457200">
              <a:lnSpc>
                <a:spcPct val="150000"/>
              </a:lnSpc>
              <a:buFont typeface="+mj-lt"/>
              <a:buAutoNum type="arabicPeriod" startAt="6"/>
            </a:pPr>
            <a:r>
              <a:rPr lang="fr-FR" sz="5000" dirty="0" smtClean="0">
                <a:solidFill>
                  <a:schemeClr val="tx1"/>
                </a:solidFill>
              </a:rPr>
              <a:t>Divers</a:t>
            </a:r>
            <a:endParaRPr lang="fr-CH" sz="2800" dirty="0">
              <a:solidFill>
                <a:schemeClr val="tx1"/>
              </a:solidFill>
            </a:endParaRPr>
          </a:p>
        </p:txBody>
      </p:sp>
    </p:spTree>
    <p:extLst>
      <p:ext uri="{BB962C8B-B14F-4D97-AF65-F5344CB8AC3E}">
        <p14:creationId xmlns:p14="http://schemas.microsoft.com/office/powerpoint/2010/main" val="28436539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7</a:t>
            </a:fld>
            <a:endParaRPr lang="fr-CH"/>
          </a:p>
        </p:txBody>
      </p:sp>
      <p:sp>
        <p:nvSpPr>
          <p:cNvPr id="5" name="Titre 4"/>
          <p:cNvSpPr>
            <a:spLocks noGrp="1"/>
          </p:cNvSpPr>
          <p:nvPr>
            <p:ph type="title"/>
          </p:nvPr>
        </p:nvSpPr>
        <p:spPr/>
        <p:txBody>
          <a:bodyPr/>
          <a:lstStyle/>
          <a:p>
            <a:r>
              <a:rPr lang="fr-CH" dirty="0" smtClean="0"/>
              <a:t>Rappel des divers du PV</a:t>
            </a:r>
            <a:endParaRPr lang="fr-CH" dirty="0"/>
          </a:p>
        </p:txBody>
      </p:sp>
      <p:sp>
        <p:nvSpPr>
          <p:cNvPr id="6" name="Espace réservé du contenu 5"/>
          <p:cNvSpPr>
            <a:spLocks noGrp="1"/>
          </p:cNvSpPr>
          <p:nvPr>
            <p:ph sz="quarter" idx="13"/>
          </p:nvPr>
        </p:nvSpPr>
        <p:spPr>
          <a:xfrm>
            <a:off x="446584" y="1503368"/>
            <a:ext cx="8280920" cy="4687416"/>
          </a:xfrm>
        </p:spPr>
        <p:txBody>
          <a:bodyPr>
            <a:normAutofit lnSpcReduction="10000"/>
          </a:bodyPr>
          <a:lstStyle/>
          <a:p>
            <a:r>
              <a:rPr lang="fr-CH" sz="2800" dirty="0" smtClean="0"/>
              <a:t>Remerciements </a:t>
            </a:r>
            <a:r>
              <a:rPr lang="fr-CH" sz="2800" dirty="0"/>
              <a:t>au président de la commission financière, Francis Wicht, pour les très nombreuses années qu’il a consacrées aux finances de notre </a:t>
            </a:r>
            <a:r>
              <a:rPr lang="fr-CH" sz="2800" dirty="0" smtClean="0"/>
              <a:t>paroisse. </a:t>
            </a:r>
            <a:r>
              <a:rPr lang="fr-CH" sz="2800" dirty="0"/>
              <a:t>L’assemblée s’associe à ces remerciements par des applaudissements nourris.</a:t>
            </a:r>
          </a:p>
          <a:p>
            <a:r>
              <a:rPr lang="fr-CH" sz="2800" dirty="0" smtClean="0"/>
              <a:t>En </a:t>
            </a:r>
            <a:r>
              <a:rPr lang="fr-CH" sz="2800" dirty="0"/>
              <a:t>tant que représentant de la commune Alexandre Cotting informe que c’est en raison de la météo et de contraintes financières que les travaux de construction de la rampe d’accès à la morgue ont pris du </a:t>
            </a:r>
            <a:r>
              <a:rPr lang="fr-CH" sz="2800" dirty="0" smtClean="0"/>
              <a:t>retard. </a:t>
            </a:r>
          </a:p>
          <a:p>
            <a:pPr marL="45720" indent="0">
              <a:buNone/>
            </a:pPr>
            <a:endParaRPr lang="fr-CH" dirty="0"/>
          </a:p>
        </p:txBody>
      </p:sp>
    </p:spTree>
    <p:extLst>
      <p:ext uri="{BB962C8B-B14F-4D97-AF65-F5344CB8AC3E}">
        <p14:creationId xmlns:p14="http://schemas.microsoft.com/office/powerpoint/2010/main" val="132533850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70</a:t>
            </a:fld>
            <a:endParaRPr lang="fr-CH"/>
          </a:p>
        </p:txBody>
      </p:sp>
      <p:sp>
        <p:nvSpPr>
          <p:cNvPr id="5" name="Titre 4"/>
          <p:cNvSpPr>
            <a:spLocks noGrp="1"/>
          </p:cNvSpPr>
          <p:nvPr>
            <p:ph type="title"/>
          </p:nvPr>
        </p:nvSpPr>
        <p:spPr/>
        <p:txBody>
          <a:bodyPr/>
          <a:lstStyle/>
          <a:p>
            <a:r>
              <a:rPr lang="fr-CH" dirty="0" smtClean="0"/>
              <a:t>10. Divers</a:t>
            </a:r>
            <a:endParaRPr lang="fr-CH" dirty="0"/>
          </a:p>
        </p:txBody>
      </p:sp>
      <p:sp>
        <p:nvSpPr>
          <p:cNvPr id="6" name="Espace réservé du contenu 5"/>
          <p:cNvSpPr>
            <a:spLocks noGrp="1"/>
          </p:cNvSpPr>
          <p:nvPr>
            <p:ph sz="quarter" idx="13"/>
          </p:nvPr>
        </p:nvSpPr>
        <p:spPr/>
        <p:txBody>
          <a:bodyPr/>
          <a:lstStyle/>
          <a:p>
            <a:pPr marL="45720" indent="0">
              <a:buNone/>
            </a:pPr>
            <a:r>
              <a:rPr lang="fr-CH" sz="2800" dirty="0" smtClean="0"/>
              <a:t>Assemblée de paroisse 2020:</a:t>
            </a:r>
          </a:p>
          <a:p>
            <a:pPr marL="45720" indent="0">
              <a:buNone/>
            </a:pPr>
            <a:endParaRPr lang="fr-CH" sz="2800" dirty="0" smtClean="0"/>
          </a:p>
          <a:p>
            <a:pPr marL="45720" indent="0">
              <a:buNone/>
            </a:pPr>
            <a:r>
              <a:rPr lang="fr-CH" sz="4400" dirty="0" smtClean="0"/>
              <a:t>		25 mars 2020</a:t>
            </a:r>
          </a:p>
          <a:p>
            <a:pPr marL="45720" indent="0">
              <a:buNone/>
            </a:pPr>
            <a:endParaRPr lang="fr-CH" sz="2000" dirty="0" smtClean="0"/>
          </a:p>
        </p:txBody>
      </p:sp>
    </p:spTree>
    <p:extLst>
      <p:ext uri="{BB962C8B-B14F-4D97-AF65-F5344CB8AC3E}">
        <p14:creationId xmlns:p14="http://schemas.microsoft.com/office/powerpoint/2010/main" val="181850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7" presetClass="entr" presetSubtype="10" fill="hold" nodeType="withEffect">
                                  <p:stCondLst>
                                    <p:cond delay="500"/>
                                  </p:stCondLst>
                                  <p:childTnLst>
                                    <p:set>
                                      <p:cBhvr>
                                        <p:cTn id="8" dur="1" fill="hold">
                                          <p:stCondLst>
                                            <p:cond delay="0"/>
                                          </p:stCondLst>
                                        </p:cTn>
                                        <p:tgtEl>
                                          <p:spTgt spid="6">
                                            <p:txEl>
                                              <p:pRg st="2" end="2"/>
                                            </p:txEl>
                                          </p:spTgt>
                                        </p:tgtEl>
                                        <p:attrNameLst>
                                          <p:attrName>style.visibility</p:attrName>
                                        </p:attrNameLst>
                                      </p:cBhvr>
                                      <p:to>
                                        <p:strVal val="visible"/>
                                      </p:to>
                                    </p:set>
                                    <p:anim calcmode="lin" valueType="num">
                                      <p:cBhvr>
                                        <p:cTn id="9"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0" dur="10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71</a:t>
            </a:fld>
            <a:endParaRPr lang="fr-CH"/>
          </a:p>
        </p:txBody>
      </p:sp>
      <p:sp>
        <p:nvSpPr>
          <p:cNvPr id="5" name="Titre 4"/>
          <p:cNvSpPr>
            <a:spLocks noGrp="1"/>
          </p:cNvSpPr>
          <p:nvPr>
            <p:ph type="title"/>
          </p:nvPr>
        </p:nvSpPr>
        <p:spPr/>
        <p:txBody>
          <a:bodyPr/>
          <a:lstStyle/>
          <a:p>
            <a:r>
              <a:rPr lang="fr-CH" dirty="0" smtClean="0"/>
              <a:t>10. Divers</a:t>
            </a:r>
            <a:endParaRPr lang="fr-CH" dirty="0"/>
          </a:p>
        </p:txBody>
      </p:sp>
      <p:pic>
        <p:nvPicPr>
          <p:cNvPr id="10" name="Espace réservé du contenu 9"/>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91680" y="260648"/>
            <a:ext cx="4176464" cy="6306882"/>
          </a:xfrm>
        </p:spPr>
      </p:pic>
      <p:sp>
        <p:nvSpPr>
          <p:cNvPr id="6" name="ZoneTexte 5"/>
          <p:cNvSpPr txBox="1"/>
          <p:nvPr/>
        </p:nvSpPr>
        <p:spPr>
          <a:xfrm>
            <a:off x="5652120" y="3140968"/>
            <a:ext cx="3034680" cy="1569660"/>
          </a:xfrm>
          <a:prstGeom prst="rect">
            <a:avLst/>
          </a:prstGeom>
          <a:noFill/>
        </p:spPr>
        <p:txBody>
          <a:bodyPr wrap="square" rtlCol="0">
            <a:spAutoFit/>
          </a:bodyPr>
          <a:lstStyle/>
          <a:p>
            <a:r>
              <a:rPr lang="fr-CH" sz="4800" dirty="0" smtClean="0"/>
              <a:t>Vous avez la parole!</a:t>
            </a:r>
            <a:endParaRPr lang="fr-CH" sz="4800" dirty="0"/>
          </a:p>
        </p:txBody>
      </p:sp>
    </p:spTree>
    <p:extLst>
      <p:ext uri="{BB962C8B-B14F-4D97-AF65-F5344CB8AC3E}">
        <p14:creationId xmlns:p14="http://schemas.microsoft.com/office/powerpoint/2010/main" val="127244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solidFill>
                  <a:prstClr val="black">
                    <a:lumMod val="50000"/>
                    <a:lumOff val="50000"/>
                  </a:prstClr>
                </a:solidFill>
              </a:rPr>
              <a:t>Assemblée du 27 mars 2019</a:t>
            </a:r>
            <a:endParaRPr lang="fr-CH" dirty="0">
              <a:solidFill>
                <a:prstClr val="black">
                  <a:lumMod val="50000"/>
                  <a:lumOff val="50000"/>
                </a:prstClr>
              </a:solidFill>
            </a:endParaRPr>
          </a:p>
        </p:txBody>
      </p:sp>
      <p:sp>
        <p:nvSpPr>
          <p:cNvPr id="3" name="Espace réservé du pied de page 2"/>
          <p:cNvSpPr>
            <a:spLocks noGrp="1"/>
          </p:cNvSpPr>
          <p:nvPr>
            <p:ph type="ftr" sz="quarter" idx="11"/>
          </p:nvPr>
        </p:nvSpPr>
        <p:spPr/>
        <p:txBody>
          <a:bodyPr/>
          <a:lstStyle/>
          <a:p>
            <a:r>
              <a:rPr lang="fr-CH" smtClean="0">
                <a:solidFill>
                  <a:prstClr val="black">
                    <a:lumMod val="50000"/>
                    <a:lumOff val="50000"/>
                  </a:prstClr>
                </a:solidFill>
              </a:rPr>
              <a:t>Paroisse d'Ependes</a:t>
            </a:r>
            <a:endParaRPr lang="fr-CH" dirty="0">
              <a:solidFill>
                <a:prstClr val="black">
                  <a:lumMod val="50000"/>
                  <a:lumOff val="50000"/>
                </a:prstClr>
              </a:solidFill>
            </a:endParaRPr>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solidFill>
                  <a:prstClr val="black">
                    <a:lumMod val="50000"/>
                    <a:lumOff val="50000"/>
                  </a:prstClr>
                </a:solidFill>
              </a:rPr>
              <a:pPr/>
              <a:t>72</a:t>
            </a:fld>
            <a:endParaRPr lang="fr-CH">
              <a:solidFill>
                <a:prstClr val="black">
                  <a:lumMod val="50000"/>
                  <a:lumOff val="50000"/>
                </a:prstClr>
              </a:solidFill>
            </a:endParaRPr>
          </a:p>
        </p:txBody>
      </p:sp>
      <p:sp>
        <p:nvSpPr>
          <p:cNvPr id="5" name="Titre 4"/>
          <p:cNvSpPr>
            <a:spLocks noGrp="1"/>
          </p:cNvSpPr>
          <p:nvPr>
            <p:ph type="title"/>
          </p:nvPr>
        </p:nvSpPr>
        <p:spPr/>
        <p:txBody>
          <a:bodyPr/>
          <a:lstStyle/>
          <a:p>
            <a:endParaRPr lang="fr-CH"/>
          </a:p>
        </p:txBody>
      </p:sp>
      <p:sp>
        <p:nvSpPr>
          <p:cNvPr id="9" name="Espace réservé du contenu 8"/>
          <p:cNvSpPr>
            <a:spLocks noGrp="1"/>
          </p:cNvSpPr>
          <p:nvPr>
            <p:ph sz="quarter" idx="13"/>
          </p:nvPr>
        </p:nvSpPr>
        <p:spPr>
          <a:xfrm>
            <a:off x="909936" y="1556792"/>
            <a:ext cx="7776864" cy="20018224"/>
          </a:xfrm>
        </p:spPr>
        <p:txBody>
          <a:bodyPr>
            <a:normAutofit fontScale="25000" lnSpcReduction="20000"/>
          </a:bodyPr>
          <a:lstStyle/>
          <a:p>
            <a:pPr marL="45720" indent="0">
              <a:buNone/>
            </a:pPr>
            <a:r>
              <a:rPr lang="fr-CH" dirty="0" smtClean="0"/>
              <a:t>	</a:t>
            </a:r>
            <a:r>
              <a:rPr lang="fr-CH" sz="16000" dirty="0" smtClean="0"/>
              <a:t>	</a:t>
            </a:r>
            <a:r>
              <a:rPr lang="fr-CH" sz="55200" dirty="0" smtClean="0"/>
              <a:t>Merci</a:t>
            </a:r>
          </a:p>
          <a:p>
            <a:pPr marL="45720" indent="0">
              <a:buNone/>
            </a:pPr>
            <a:endParaRPr lang="fr-CH" sz="16000" dirty="0" smtClean="0"/>
          </a:p>
          <a:p>
            <a:pPr marL="45720" indent="0">
              <a:buNone/>
            </a:pPr>
            <a:endParaRPr lang="fr-CH" sz="16000" dirty="0" smtClean="0"/>
          </a:p>
          <a:p>
            <a:pPr marL="45720" indent="0">
              <a:buNone/>
            </a:pPr>
            <a:r>
              <a:rPr lang="fr-CH" sz="16000" dirty="0" smtClean="0"/>
              <a:t>		À vous tous pour </a:t>
            </a:r>
            <a:r>
              <a:rPr lang="fr-CH" sz="16000" dirty="0"/>
              <a:t>votre </a:t>
            </a:r>
            <a:r>
              <a:rPr lang="fr-CH" sz="16000" dirty="0" smtClean="0"/>
              <a:t>			participation</a:t>
            </a:r>
            <a:endParaRPr lang="fr-CH" sz="16000" dirty="0"/>
          </a:p>
          <a:p>
            <a:pPr marL="45720" indent="0">
              <a:buNone/>
            </a:pPr>
            <a:endParaRPr lang="fr-CH" sz="16000" dirty="0" smtClean="0"/>
          </a:p>
          <a:p>
            <a:pPr marL="45720" indent="0">
              <a:buNone/>
            </a:pPr>
            <a:endParaRPr lang="fr-CH" sz="16000" dirty="0"/>
          </a:p>
          <a:p>
            <a:pPr marL="45720" indent="0">
              <a:buNone/>
            </a:pPr>
            <a:r>
              <a:rPr lang="fr-CH" sz="16000" dirty="0" smtClean="0"/>
              <a:t>		 À tous nos bénévoles</a:t>
            </a:r>
          </a:p>
          <a:p>
            <a:pPr marL="45720" indent="0">
              <a:buNone/>
            </a:pPr>
            <a:endParaRPr lang="fr-CH" sz="16000" dirty="0"/>
          </a:p>
          <a:p>
            <a:pPr marL="45720" indent="0">
              <a:buNone/>
            </a:pPr>
            <a:endParaRPr lang="fr-CH" sz="16000" dirty="0"/>
          </a:p>
          <a:p>
            <a:pPr marL="45720" indent="0">
              <a:buNone/>
            </a:pPr>
            <a:r>
              <a:rPr lang="fr-CH" sz="16000" dirty="0" smtClean="0"/>
              <a:t>		</a:t>
            </a:r>
            <a:r>
              <a:rPr lang="fr-CH" sz="16000" dirty="0"/>
              <a:t> À</a:t>
            </a:r>
            <a:r>
              <a:rPr lang="fr-CH" sz="16000" dirty="0" smtClean="0"/>
              <a:t> nos animateurs</a:t>
            </a:r>
          </a:p>
          <a:p>
            <a:pPr marL="45720" indent="0">
              <a:buNone/>
            </a:pPr>
            <a:endParaRPr lang="fr-CH" sz="16000" dirty="0" smtClean="0"/>
          </a:p>
          <a:p>
            <a:pPr marL="45720" indent="0">
              <a:buNone/>
            </a:pPr>
            <a:r>
              <a:rPr lang="fr-CH" sz="16000" dirty="0"/>
              <a:t>	</a:t>
            </a:r>
            <a:r>
              <a:rPr lang="fr-CH" sz="16000" dirty="0" smtClean="0"/>
              <a:t>	 </a:t>
            </a:r>
          </a:p>
          <a:p>
            <a:pPr marL="45720" indent="0">
              <a:buNone/>
            </a:pPr>
            <a:r>
              <a:rPr lang="fr-CH" sz="16000" dirty="0"/>
              <a:t>	</a:t>
            </a:r>
            <a:r>
              <a:rPr lang="fr-CH" sz="16000" dirty="0" smtClean="0"/>
              <a:t>	Aux membres du conseil</a:t>
            </a:r>
          </a:p>
          <a:p>
            <a:pPr marL="45720" indent="0">
              <a:buNone/>
            </a:pPr>
            <a:endParaRPr lang="fr-CH" sz="16000" dirty="0"/>
          </a:p>
          <a:p>
            <a:pPr marL="45720" indent="0">
              <a:buNone/>
            </a:pPr>
            <a:endParaRPr lang="fr-CH" sz="16000" dirty="0" smtClean="0"/>
          </a:p>
          <a:p>
            <a:pPr marL="45720" indent="0">
              <a:buNone/>
            </a:pPr>
            <a:endParaRPr lang="fr-CH" sz="16000" dirty="0"/>
          </a:p>
          <a:p>
            <a:pPr marL="45720" indent="0">
              <a:buNone/>
            </a:pPr>
            <a:endParaRPr lang="fr-CH" sz="16000" dirty="0" smtClean="0"/>
          </a:p>
          <a:p>
            <a:pPr marL="45720" indent="0">
              <a:buNone/>
            </a:pPr>
            <a:endParaRPr lang="fr-CH" sz="16000" dirty="0"/>
          </a:p>
          <a:p>
            <a:pPr marL="45720" indent="0">
              <a:buNone/>
            </a:pPr>
            <a:endParaRPr lang="fr-CH" sz="16000" dirty="0" smtClean="0"/>
          </a:p>
          <a:p>
            <a:pPr marL="45720" indent="0">
              <a:buNone/>
            </a:pPr>
            <a:endParaRPr lang="fr-CH" sz="16000" dirty="0"/>
          </a:p>
          <a:p>
            <a:pPr marL="45720" indent="0">
              <a:buNone/>
            </a:pPr>
            <a:endParaRPr lang="fr-CH" sz="16000" dirty="0" smtClean="0"/>
          </a:p>
          <a:p>
            <a:pPr marL="45720" indent="0">
              <a:buNone/>
            </a:pPr>
            <a:endParaRPr lang="fr-CH" sz="16000" dirty="0"/>
          </a:p>
          <a:p>
            <a:pPr marL="45720" indent="0">
              <a:buNone/>
            </a:pPr>
            <a:endParaRPr lang="fr-CH" sz="16000" dirty="0" smtClean="0"/>
          </a:p>
          <a:p>
            <a:pPr marL="45720" indent="0">
              <a:buNone/>
            </a:pPr>
            <a:endParaRPr lang="fr-CH" sz="16000" dirty="0"/>
          </a:p>
          <a:p>
            <a:pPr marL="45720" indent="0">
              <a:buNone/>
            </a:pPr>
            <a:endParaRPr lang="fr-CH" sz="16000" dirty="0" smtClean="0"/>
          </a:p>
          <a:p>
            <a:pPr marL="45720" indent="0">
              <a:buNone/>
            </a:pPr>
            <a:endParaRPr lang="fr-CH" sz="16000" dirty="0"/>
          </a:p>
          <a:p>
            <a:pPr marL="45720" indent="0">
              <a:buNone/>
            </a:pPr>
            <a:endParaRPr lang="fr-CH" sz="16000" dirty="0" smtClean="0"/>
          </a:p>
          <a:p>
            <a:pPr marL="45720" indent="0">
              <a:buNone/>
            </a:pPr>
            <a:r>
              <a:rPr lang="fr-CH" sz="16000" dirty="0"/>
              <a:t>.</a:t>
            </a:r>
            <a:endParaRPr lang="fr-CH" sz="16000" dirty="0" smtClean="0"/>
          </a:p>
          <a:p>
            <a:pPr marL="45720" indent="0">
              <a:buNone/>
            </a:pPr>
            <a:endParaRPr lang="fr-CH" sz="16000" dirty="0"/>
          </a:p>
          <a:p>
            <a:pPr marL="45720" indent="0">
              <a:buNone/>
            </a:pPr>
            <a:endParaRPr lang="fr-CH" sz="16000" dirty="0" smtClean="0"/>
          </a:p>
          <a:p>
            <a:pPr marL="45720" indent="0">
              <a:buNone/>
            </a:pPr>
            <a:endParaRPr lang="fr-CH" sz="16000" dirty="0"/>
          </a:p>
          <a:p>
            <a:pPr marL="45720" indent="0">
              <a:buNone/>
            </a:pPr>
            <a:endParaRPr lang="fr-CH" sz="16000" dirty="0" smtClean="0"/>
          </a:p>
          <a:p>
            <a:pPr marL="45720" indent="0">
              <a:buNone/>
            </a:pPr>
            <a:endParaRPr lang="fr-CH" sz="16000" dirty="0"/>
          </a:p>
          <a:p>
            <a:pPr marL="45720" indent="0">
              <a:buNone/>
            </a:pPr>
            <a:endParaRPr lang="fr-CH" sz="16000" dirty="0" smtClean="0"/>
          </a:p>
          <a:p>
            <a:pPr marL="45720" indent="0">
              <a:buNone/>
            </a:pPr>
            <a:endParaRPr lang="fr-CH" sz="16000" dirty="0"/>
          </a:p>
          <a:p>
            <a:pPr marL="45720" indent="0">
              <a:buNone/>
            </a:pPr>
            <a:endParaRPr lang="fr-CH" sz="16000" dirty="0" smtClean="0"/>
          </a:p>
          <a:p>
            <a:pPr marL="45720" indent="0">
              <a:buNone/>
            </a:pPr>
            <a:endParaRPr lang="fr-CH" sz="16000" dirty="0"/>
          </a:p>
          <a:p>
            <a:pPr marL="45720" indent="0">
              <a:buNone/>
            </a:pPr>
            <a:endParaRPr lang="fr-CH" sz="16000" dirty="0" smtClean="0"/>
          </a:p>
          <a:p>
            <a:pPr marL="45720" indent="0">
              <a:buNone/>
            </a:pPr>
            <a:r>
              <a:rPr lang="fr-CH" sz="16000" dirty="0"/>
              <a:t>.</a:t>
            </a:r>
            <a:endParaRPr lang="fr-CH" sz="16000" dirty="0" smtClean="0"/>
          </a:p>
          <a:p>
            <a:pPr marL="45720" indent="0">
              <a:buNone/>
            </a:pPr>
            <a:endParaRPr lang="fr-CH" sz="16000" dirty="0"/>
          </a:p>
          <a:p>
            <a:pPr marL="45720" indent="0">
              <a:buNone/>
            </a:pPr>
            <a:endParaRPr lang="fr-CH" sz="16000" dirty="0" smtClean="0"/>
          </a:p>
          <a:p>
            <a:pPr marL="45720" indent="0">
              <a:buNone/>
            </a:pPr>
            <a:endParaRPr lang="fr-CH" sz="16000" dirty="0"/>
          </a:p>
          <a:p>
            <a:pPr marL="45720" indent="0">
              <a:buNone/>
            </a:pPr>
            <a:endParaRPr lang="fr-CH" sz="16000" dirty="0" smtClean="0"/>
          </a:p>
          <a:p>
            <a:pPr marL="45720" indent="0">
              <a:buNone/>
            </a:pPr>
            <a:endParaRPr lang="fr-CH" sz="16000" dirty="0"/>
          </a:p>
          <a:p>
            <a:pPr marL="45720" indent="0">
              <a:buNone/>
            </a:pPr>
            <a:endParaRPr lang="fr-CH" sz="16000" dirty="0" smtClean="0"/>
          </a:p>
          <a:p>
            <a:pPr marL="45720" indent="0">
              <a:buNone/>
            </a:pPr>
            <a:endParaRPr lang="fr-CH" sz="16000" dirty="0"/>
          </a:p>
          <a:p>
            <a:pPr marL="45720" indent="0">
              <a:buNone/>
            </a:pPr>
            <a:endParaRPr lang="fr-CH" sz="16000" dirty="0" smtClean="0"/>
          </a:p>
          <a:p>
            <a:pPr marL="45720" indent="0">
              <a:buNone/>
            </a:pPr>
            <a:endParaRPr lang="fr-CH" sz="16000" dirty="0"/>
          </a:p>
          <a:p>
            <a:pPr marL="45720" indent="0">
              <a:buNone/>
            </a:pPr>
            <a:endParaRPr lang="fr-CH" sz="16000" dirty="0" smtClean="0"/>
          </a:p>
          <a:p>
            <a:pPr marL="45720" indent="0">
              <a:buNone/>
            </a:pPr>
            <a:endParaRPr lang="fr-CH" sz="16000" dirty="0"/>
          </a:p>
          <a:p>
            <a:pPr marL="45720" indent="0">
              <a:buNone/>
            </a:pPr>
            <a:endParaRPr lang="fr-CH" sz="16000" dirty="0" smtClean="0"/>
          </a:p>
          <a:p>
            <a:pPr marL="45720" indent="0">
              <a:buNone/>
            </a:pPr>
            <a:endParaRPr lang="fr-CH" sz="16000" dirty="0"/>
          </a:p>
          <a:p>
            <a:pPr marL="45720" indent="0">
              <a:buNone/>
            </a:pPr>
            <a:endParaRPr lang="fr-CH" sz="16000" dirty="0" smtClean="0"/>
          </a:p>
          <a:p>
            <a:pPr marL="45720" indent="0">
              <a:buNone/>
            </a:pPr>
            <a:r>
              <a:rPr lang="fr-CH" sz="16000" dirty="0" smtClean="0"/>
              <a:t> 		</a:t>
            </a:r>
            <a:endParaRPr lang="fr-CH" sz="9600" dirty="0"/>
          </a:p>
        </p:txBody>
      </p:sp>
    </p:spTree>
    <p:extLst>
      <p:ext uri="{BB962C8B-B14F-4D97-AF65-F5344CB8AC3E}">
        <p14:creationId xmlns:p14="http://schemas.microsoft.com/office/powerpoint/2010/main" val="24379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8" dur="10000" fill="hold"/>
                                        <p:tgtEl>
                                          <p:spTgt spid="9">
                                            <p:txEl>
                                              <p:pRg st="0" end="0"/>
                                            </p:txEl>
                                          </p:spTgt>
                                        </p:tgtEl>
                                        <p:attrNameLst>
                                          <p:attrName>ppt_y</p:attrName>
                                        </p:attrNameLst>
                                      </p:cBhvr>
                                      <p:tavLst>
                                        <p:tav tm="0">
                                          <p:val>
                                            <p:strVal val="#ppt_y+1"/>
                                          </p:val>
                                        </p:tav>
                                        <p:tav tm="100000">
                                          <p:val>
                                            <p:strVal val="#ppt_y-1"/>
                                          </p:val>
                                        </p:tav>
                                      </p:tavLst>
                                    </p:anim>
                                  </p:childTnLst>
                                </p:cTn>
                              </p:par>
                              <p:par>
                                <p:cTn id="9" presetID="28" presetClass="entr" presetSubtype="0"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anim calcmode="lin" valueType="num">
                                      <p:cBhvr>
                                        <p:cTn id="11" dur="10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2" dur="10000" fill="hold"/>
                                        <p:tgtEl>
                                          <p:spTgt spid="9">
                                            <p:txEl>
                                              <p:pRg st="3" end="3"/>
                                            </p:txEl>
                                          </p:spTgt>
                                        </p:tgtEl>
                                        <p:attrNameLst>
                                          <p:attrName>ppt_y</p:attrName>
                                        </p:attrNameLst>
                                      </p:cBhvr>
                                      <p:tavLst>
                                        <p:tav tm="0">
                                          <p:val>
                                            <p:strVal val="#ppt_y+1"/>
                                          </p:val>
                                        </p:tav>
                                        <p:tav tm="100000">
                                          <p:val>
                                            <p:strVal val="#ppt_y-1"/>
                                          </p:val>
                                        </p:tav>
                                      </p:tavLst>
                                    </p:anim>
                                  </p:childTnLst>
                                </p:cTn>
                              </p:par>
                              <p:par>
                                <p:cTn id="13" presetID="28" presetClass="entr" presetSubtype="0" fill="hold" nodeType="with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anim calcmode="lin" valueType="num">
                                      <p:cBhvr>
                                        <p:cTn id="15" dur="10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16" dur="10000" fill="hold"/>
                                        <p:tgtEl>
                                          <p:spTgt spid="9">
                                            <p:txEl>
                                              <p:pRg st="6" end="6"/>
                                            </p:txEl>
                                          </p:spTgt>
                                        </p:tgtEl>
                                        <p:attrNameLst>
                                          <p:attrName>ppt_y</p:attrName>
                                        </p:attrNameLst>
                                      </p:cBhvr>
                                      <p:tavLst>
                                        <p:tav tm="0">
                                          <p:val>
                                            <p:strVal val="#ppt_y+1"/>
                                          </p:val>
                                        </p:tav>
                                        <p:tav tm="100000">
                                          <p:val>
                                            <p:strVal val="#ppt_y-1"/>
                                          </p:val>
                                        </p:tav>
                                      </p:tavLst>
                                    </p:anim>
                                  </p:childTnLst>
                                </p:cTn>
                              </p:par>
                              <p:par>
                                <p:cTn id="17" presetID="28" presetClass="entr" presetSubtype="0" fill="hold" nodeType="withEffect">
                                  <p:stCondLst>
                                    <p:cond delay="0"/>
                                  </p:stCondLst>
                                  <p:childTnLst>
                                    <p:set>
                                      <p:cBhvr>
                                        <p:cTn id="18" dur="1" fill="hold">
                                          <p:stCondLst>
                                            <p:cond delay="0"/>
                                          </p:stCondLst>
                                        </p:cTn>
                                        <p:tgtEl>
                                          <p:spTgt spid="9">
                                            <p:txEl>
                                              <p:pRg st="9" end="9"/>
                                            </p:txEl>
                                          </p:spTgt>
                                        </p:tgtEl>
                                        <p:attrNameLst>
                                          <p:attrName>style.visibility</p:attrName>
                                        </p:attrNameLst>
                                      </p:cBhvr>
                                      <p:to>
                                        <p:strVal val="visible"/>
                                      </p:to>
                                    </p:set>
                                    <p:anim calcmode="lin" valueType="num">
                                      <p:cBhvr>
                                        <p:cTn id="19" dur="10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20" dur="10000" fill="hold"/>
                                        <p:tgtEl>
                                          <p:spTgt spid="9">
                                            <p:txEl>
                                              <p:pRg st="9" end="9"/>
                                            </p:txEl>
                                          </p:spTgt>
                                        </p:tgtEl>
                                        <p:attrNameLst>
                                          <p:attrName>ppt_y</p:attrName>
                                        </p:attrNameLst>
                                      </p:cBhvr>
                                      <p:tavLst>
                                        <p:tav tm="0">
                                          <p:val>
                                            <p:strVal val="#ppt_y+1"/>
                                          </p:val>
                                        </p:tav>
                                        <p:tav tm="100000">
                                          <p:val>
                                            <p:strVal val="#ppt_y-1"/>
                                          </p:val>
                                        </p:tav>
                                      </p:tavLst>
                                    </p:anim>
                                  </p:childTnLst>
                                </p:cTn>
                              </p:par>
                              <p:par>
                                <p:cTn id="21" presetID="28" presetClass="entr" presetSubtype="0" fill="hold" nodeType="withEffect">
                                  <p:stCondLst>
                                    <p:cond delay="0"/>
                                  </p:stCondLst>
                                  <p:childTnLst>
                                    <p:set>
                                      <p:cBhvr>
                                        <p:cTn id="22" dur="1" fill="hold">
                                          <p:stCondLst>
                                            <p:cond delay="0"/>
                                          </p:stCondLst>
                                        </p:cTn>
                                        <p:tgtEl>
                                          <p:spTgt spid="9">
                                            <p:txEl>
                                              <p:pRg st="11" end="11"/>
                                            </p:txEl>
                                          </p:spTgt>
                                        </p:tgtEl>
                                        <p:attrNameLst>
                                          <p:attrName>style.visibility</p:attrName>
                                        </p:attrNameLst>
                                      </p:cBhvr>
                                      <p:to>
                                        <p:strVal val="visible"/>
                                      </p:to>
                                    </p:set>
                                    <p:anim calcmode="lin" valueType="num">
                                      <p:cBhvr>
                                        <p:cTn id="23" dur="10000" fill="hold"/>
                                        <p:tgtEl>
                                          <p:spTgt spid="9">
                                            <p:txEl>
                                              <p:pRg st="11" end="11"/>
                                            </p:txEl>
                                          </p:spTgt>
                                        </p:tgtEl>
                                        <p:attrNameLst>
                                          <p:attrName>ppt_x</p:attrName>
                                        </p:attrNameLst>
                                      </p:cBhvr>
                                      <p:tavLst>
                                        <p:tav tm="0">
                                          <p:val>
                                            <p:strVal val="#ppt_x"/>
                                          </p:val>
                                        </p:tav>
                                        <p:tav tm="100000">
                                          <p:val>
                                            <p:strVal val="#ppt_x"/>
                                          </p:val>
                                        </p:tav>
                                      </p:tavLst>
                                    </p:anim>
                                    <p:anim calcmode="lin" valueType="num">
                                      <p:cBhvr>
                                        <p:cTn id="24" dur="10000" fill="hold"/>
                                        <p:tgtEl>
                                          <p:spTgt spid="9">
                                            <p:txEl>
                                              <p:pRg st="11" end="11"/>
                                            </p:txEl>
                                          </p:spTgt>
                                        </p:tgtEl>
                                        <p:attrNameLst>
                                          <p:attrName>ppt_y</p:attrName>
                                        </p:attrNameLst>
                                      </p:cBhvr>
                                      <p:tavLst>
                                        <p:tav tm="0">
                                          <p:val>
                                            <p:strVal val="#ppt_y+1"/>
                                          </p:val>
                                        </p:tav>
                                        <p:tav tm="100000">
                                          <p:val>
                                            <p:strVal val="#ppt_y-1"/>
                                          </p:val>
                                        </p:tav>
                                      </p:tavLst>
                                    </p:anim>
                                  </p:childTnLst>
                                </p:cTn>
                              </p:par>
                              <p:par>
                                <p:cTn id="25" presetID="28" presetClass="entr" presetSubtype="0" fill="hold" nodeType="withEffect">
                                  <p:stCondLst>
                                    <p:cond delay="0"/>
                                  </p:stCondLst>
                                  <p:childTnLst>
                                    <p:set>
                                      <p:cBhvr>
                                        <p:cTn id="26" dur="1" fill="hold">
                                          <p:stCondLst>
                                            <p:cond delay="0"/>
                                          </p:stCondLst>
                                        </p:cTn>
                                        <p:tgtEl>
                                          <p:spTgt spid="9">
                                            <p:txEl>
                                              <p:pRg st="12" end="12"/>
                                            </p:txEl>
                                          </p:spTgt>
                                        </p:tgtEl>
                                        <p:attrNameLst>
                                          <p:attrName>style.visibility</p:attrName>
                                        </p:attrNameLst>
                                      </p:cBhvr>
                                      <p:to>
                                        <p:strVal val="visible"/>
                                      </p:to>
                                    </p:set>
                                    <p:anim calcmode="lin" valueType="num">
                                      <p:cBhvr>
                                        <p:cTn id="27" dur="10000" fill="hold"/>
                                        <p:tgtEl>
                                          <p:spTgt spid="9">
                                            <p:txEl>
                                              <p:pRg st="12" end="12"/>
                                            </p:txEl>
                                          </p:spTgt>
                                        </p:tgtEl>
                                        <p:attrNameLst>
                                          <p:attrName>ppt_x</p:attrName>
                                        </p:attrNameLst>
                                      </p:cBhvr>
                                      <p:tavLst>
                                        <p:tav tm="0">
                                          <p:val>
                                            <p:strVal val="#ppt_x"/>
                                          </p:val>
                                        </p:tav>
                                        <p:tav tm="100000">
                                          <p:val>
                                            <p:strVal val="#ppt_x"/>
                                          </p:val>
                                        </p:tav>
                                      </p:tavLst>
                                    </p:anim>
                                    <p:anim calcmode="lin" valueType="num">
                                      <p:cBhvr>
                                        <p:cTn id="28" dur="10000" fill="hold"/>
                                        <p:tgtEl>
                                          <p:spTgt spid="9">
                                            <p:txEl>
                                              <p:pRg st="12" end="12"/>
                                            </p:txEl>
                                          </p:spTgt>
                                        </p:tgtEl>
                                        <p:attrNameLst>
                                          <p:attrName>ppt_y</p:attrName>
                                        </p:attrNameLst>
                                      </p:cBhvr>
                                      <p:tavLst>
                                        <p:tav tm="0">
                                          <p:val>
                                            <p:strVal val="#ppt_y+1"/>
                                          </p:val>
                                        </p:tav>
                                        <p:tav tm="100000">
                                          <p:val>
                                            <p:strVal val="#ppt_y-1"/>
                                          </p:val>
                                        </p:tav>
                                      </p:tavLst>
                                    </p:anim>
                                  </p:childTnLst>
                                </p:cTn>
                              </p:par>
                              <p:par>
                                <p:cTn id="29" presetID="28" presetClass="entr" presetSubtype="0" fill="hold" nodeType="withEffect">
                                  <p:stCondLst>
                                    <p:cond delay="0"/>
                                  </p:stCondLst>
                                  <p:childTnLst>
                                    <p:set>
                                      <p:cBhvr>
                                        <p:cTn id="30" dur="1" fill="hold">
                                          <p:stCondLst>
                                            <p:cond delay="0"/>
                                          </p:stCondLst>
                                        </p:cTn>
                                        <p:tgtEl>
                                          <p:spTgt spid="9">
                                            <p:txEl>
                                              <p:pRg st="27" end="27"/>
                                            </p:txEl>
                                          </p:spTgt>
                                        </p:tgtEl>
                                        <p:attrNameLst>
                                          <p:attrName>style.visibility</p:attrName>
                                        </p:attrNameLst>
                                      </p:cBhvr>
                                      <p:to>
                                        <p:strVal val="visible"/>
                                      </p:to>
                                    </p:set>
                                    <p:anim calcmode="lin" valueType="num">
                                      <p:cBhvr>
                                        <p:cTn id="31" dur="10000" fill="hold"/>
                                        <p:tgtEl>
                                          <p:spTgt spid="9">
                                            <p:txEl>
                                              <p:pRg st="27" end="27"/>
                                            </p:txEl>
                                          </p:spTgt>
                                        </p:tgtEl>
                                        <p:attrNameLst>
                                          <p:attrName>ppt_x</p:attrName>
                                        </p:attrNameLst>
                                      </p:cBhvr>
                                      <p:tavLst>
                                        <p:tav tm="0">
                                          <p:val>
                                            <p:strVal val="#ppt_x"/>
                                          </p:val>
                                        </p:tav>
                                        <p:tav tm="100000">
                                          <p:val>
                                            <p:strVal val="#ppt_x"/>
                                          </p:val>
                                        </p:tav>
                                      </p:tavLst>
                                    </p:anim>
                                    <p:anim calcmode="lin" valueType="num">
                                      <p:cBhvr>
                                        <p:cTn id="32" dur="10000" fill="hold"/>
                                        <p:tgtEl>
                                          <p:spTgt spid="9">
                                            <p:txEl>
                                              <p:pRg st="27" end="27"/>
                                            </p:txEl>
                                          </p:spTgt>
                                        </p:tgtEl>
                                        <p:attrNameLst>
                                          <p:attrName>ppt_y</p:attrName>
                                        </p:attrNameLst>
                                      </p:cBhvr>
                                      <p:tavLst>
                                        <p:tav tm="0">
                                          <p:val>
                                            <p:strVal val="#ppt_y+1"/>
                                          </p:val>
                                        </p:tav>
                                        <p:tav tm="100000">
                                          <p:val>
                                            <p:strVal val="#ppt_y-1"/>
                                          </p:val>
                                        </p:tav>
                                      </p:tavLst>
                                    </p:anim>
                                  </p:childTnLst>
                                </p:cTn>
                              </p:par>
                              <p:par>
                                <p:cTn id="33" presetID="28" presetClass="entr" presetSubtype="0" fill="hold" nodeType="withEffect">
                                  <p:stCondLst>
                                    <p:cond delay="0"/>
                                  </p:stCondLst>
                                  <p:childTnLst>
                                    <p:set>
                                      <p:cBhvr>
                                        <p:cTn id="34" dur="1" fill="hold">
                                          <p:stCondLst>
                                            <p:cond delay="0"/>
                                          </p:stCondLst>
                                        </p:cTn>
                                        <p:tgtEl>
                                          <p:spTgt spid="9">
                                            <p:txEl>
                                              <p:pRg st="38" end="38"/>
                                            </p:txEl>
                                          </p:spTgt>
                                        </p:tgtEl>
                                        <p:attrNameLst>
                                          <p:attrName>style.visibility</p:attrName>
                                        </p:attrNameLst>
                                      </p:cBhvr>
                                      <p:to>
                                        <p:strVal val="visible"/>
                                      </p:to>
                                    </p:set>
                                    <p:anim calcmode="lin" valueType="num">
                                      <p:cBhvr>
                                        <p:cTn id="35" dur="10000" fill="hold"/>
                                        <p:tgtEl>
                                          <p:spTgt spid="9">
                                            <p:txEl>
                                              <p:pRg st="38" end="38"/>
                                            </p:txEl>
                                          </p:spTgt>
                                        </p:tgtEl>
                                        <p:attrNameLst>
                                          <p:attrName>ppt_x</p:attrName>
                                        </p:attrNameLst>
                                      </p:cBhvr>
                                      <p:tavLst>
                                        <p:tav tm="0">
                                          <p:val>
                                            <p:strVal val="#ppt_x"/>
                                          </p:val>
                                        </p:tav>
                                        <p:tav tm="100000">
                                          <p:val>
                                            <p:strVal val="#ppt_x"/>
                                          </p:val>
                                        </p:tav>
                                      </p:tavLst>
                                    </p:anim>
                                    <p:anim calcmode="lin" valueType="num">
                                      <p:cBhvr>
                                        <p:cTn id="36" dur="10000" fill="hold"/>
                                        <p:tgtEl>
                                          <p:spTgt spid="9">
                                            <p:txEl>
                                              <p:pRg st="38" end="38"/>
                                            </p:txEl>
                                          </p:spTgt>
                                        </p:tgtEl>
                                        <p:attrNameLst>
                                          <p:attrName>ppt_y</p:attrName>
                                        </p:attrNameLst>
                                      </p:cBhvr>
                                      <p:tavLst>
                                        <p:tav tm="0">
                                          <p:val>
                                            <p:strVal val="#ppt_y+1"/>
                                          </p:val>
                                        </p:tav>
                                        <p:tav tm="100000">
                                          <p:val>
                                            <p:strVal val="#ppt_y-1"/>
                                          </p:val>
                                        </p:tav>
                                      </p:tavLst>
                                    </p:anim>
                                  </p:childTnLst>
                                </p:cTn>
                              </p:par>
                              <p:par>
                                <p:cTn id="37" presetID="28" presetClass="entr" presetSubtype="0" fill="hold" nodeType="withEffect">
                                  <p:stCondLst>
                                    <p:cond delay="0"/>
                                  </p:stCondLst>
                                  <p:childTnLst>
                                    <p:set>
                                      <p:cBhvr>
                                        <p:cTn id="38" dur="1" fill="hold">
                                          <p:stCondLst>
                                            <p:cond delay="0"/>
                                          </p:stCondLst>
                                        </p:cTn>
                                        <p:tgtEl>
                                          <p:spTgt spid="9">
                                            <p:txEl>
                                              <p:pRg st="53" end="53"/>
                                            </p:txEl>
                                          </p:spTgt>
                                        </p:tgtEl>
                                        <p:attrNameLst>
                                          <p:attrName>style.visibility</p:attrName>
                                        </p:attrNameLst>
                                      </p:cBhvr>
                                      <p:to>
                                        <p:strVal val="visible"/>
                                      </p:to>
                                    </p:set>
                                    <p:anim calcmode="lin" valueType="num">
                                      <p:cBhvr>
                                        <p:cTn id="39" dur="10000" fill="hold"/>
                                        <p:tgtEl>
                                          <p:spTgt spid="9">
                                            <p:txEl>
                                              <p:pRg st="53" end="53"/>
                                            </p:txEl>
                                          </p:spTgt>
                                        </p:tgtEl>
                                        <p:attrNameLst>
                                          <p:attrName>ppt_x</p:attrName>
                                        </p:attrNameLst>
                                      </p:cBhvr>
                                      <p:tavLst>
                                        <p:tav tm="0">
                                          <p:val>
                                            <p:strVal val="#ppt_x"/>
                                          </p:val>
                                        </p:tav>
                                        <p:tav tm="100000">
                                          <p:val>
                                            <p:strVal val="#ppt_x"/>
                                          </p:val>
                                        </p:tav>
                                      </p:tavLst>
                                    </p:anim>
                                    <p:anim calcmode="lin" valueType="num">
                                      <p:cBhvr>
                                        <p:cTn id="40" dur="10000" fill="hold"/>
                                        <p:tgtEl>
                                          <p:spTgt spid="9">
                                            <p:txEl>
                                              <p:pRg st="53" end="53"/>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73</a:t>
            </a:fld>
            <a:endParaRPr lang="fr-CH"/>
          </a:p>
        </p:txBody>
      </p:sp>
      <p:sp>
        <p:nvSpPr>
          <p:cNvPr id="5" name="Titre 4"/>
          <p:cNvSpPr>
            <a:spLocks noGrp="1"/>
          </p:cNvSpPr>
          <p:nvPr>
            <p:ph type="title"/>
          </p:nvPr>
        </p:nvSpPr>
        <p:spPr/>
        <p:txBody>
          <a:bodyPr/>
          <a:lstStyle/>
          <a:p>
            <a:r>
              <a:rPr lang="fr-CH" smtClean="0"/>
              <a:t>Verrée</a:t>
            </a:r>
            <a:endParaRPr lang="fr-CH"/>
          </a:p>
        </p:txBody>
      </p:sp>
      <p:sp>
        <p:nvSpPr>
          <p:cNvPr id="6" name="Espace réservé du contenu 5"/>
          <p:cNvSpPr>
            <a:spLocks noGrp="1"/>
          </p:cNvSpPr>
          <p:nvPr>
            <p:ph sz="quarter" idx="13"/>
          </p:nvPr>
        </p:nvSpPr>
        <p:spPr/>
        <p:txBody>
          <a:bodyPr/>
          <a:lstStyle/>
          <a:p>
            <a:endParaRPr lang="fr-CH"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751873">
            <a:off x="2063548" y="2360708"/>
            <a:ext cx="2803266" cy="2803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97595">
            <a:off x="3975569" y="2133142"/>
            <a:ext cx="1407044" cy="2661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00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accel="50000" decel="50000" fill="hold" nodeType="withEffect">
                                  <p:stCondLst>
                                    <p:cond delay="0"/>
                                  </p:stCondLst>
                                  <p:childTnLst>
                                    <p:animMotion origin="layout" path="M -0.00017 -0.00023 C -0.04531 0.04745 -0.24357 0.22292 -0.21111 0.22292 C -0.17257 0.22292 0.11164 0.03148 0.11736 0.0125 C 0.1191 0.00394 0.12118 -0.00463 0.12327 -0.01319 C 0.12934 -0.03217 0.04306 -0.24907 0.08646 -0.24907 C 0.11441 -0.24907 0.23004 -0.05231 0.24705 -0.00023 C 0.26389 0.05185 0.21545 0.0632 0.18768 0.0632 C 0.14427 0.0632 0.12934 0.03148 0.12327 0.0125 C 0.12118 0.00394 0.1191 -0.00463 0.11736 -0.01319 C 0.11164 -0.03217 0.09775 -0.06366 0.05903 -0.06366 C 0.02674 -0.06366 0.04479 -0.04815 -0.00017 -0.00023 Z " pathEditMode="relative" rAng="0" ptsTypes="AAAAAAAAAAA">
                                      <p:cBhvr>
                                        <p:cTn id="6" dur="10000" fill="hold"/>
                                        <p:tgtEl>
                                          <p:spTgt spid="1026"/>
                                        </p:tgtEl>
                                        <p:attrNameLst>
                                          <p:attrName>ppt_x</p:attrName>
                                          <p:attrName>ppt_y</p:attrName>
                                        </p:attrNameLst>
                                      </p:cBhvr>
                                      <p:rCtr x="1806" y="-1296"/>
                                    </p:animMotion>
                                  </p:childTnLst>
                                </p:cTn>
                              </p:par>
                              <p:par>
                                <p:cTn id="7" presetID="26" presetClass="path" presetSubtype="0" accel="50000" decel="50000" fill="hold" nodeType="withEffect">
                                  <p:stCondLst>
                                    <p:cond delay="0"/>
                                  </p:stCondLst>
                                  <p:childTnLst>
                                    <p:animMotion origin="layout" path="M -0.00017 -0.00046 C -0.01545 0.04838 -0.06493 0.23287 -0.03177 0.23287 C 0.00695 0.23287 0.11302 0.02963 0.11893 0.01158 C 0.12084 0.00371 0.12292 -0.0044 0.12483 -0.0125 C 0.1309 -0.03055 0.15174 -0.04097 0.18993 -0.06041 C 0.22778 -0.07963 0.35313 -0.16134 0.35313 -0.12824 C 0.35313 -0.09514 0.22778 0.03635 0.18993 0.05949 C 0.15174 0.08287 0.1309 0.02963 0.12483 0.01158 C 0.12292 0.00371 0.12084 -0.0044 0.11893 -0.0125 C 0.11302 -0.03055 0.09861 -0.06041 0.0599 -0.06041 C 0.02674 -0.06041 0.01528 -0.0493 -0.00017 -0.00046 Z " pathEditMode="relative" rAng="0" ptsTypes="AAAAAAAAAAA">
                                      <p:cBhvr>
                                        <p:cTn id="8" dur="10000" fill="hold"/>
                                        <p:tgtEl>
                                          <p:spTgt spid="1027"/>
                                        </p:tgtEl>
                                        <p:attrNameLst>
                                          <p:attrName>ppt_x</p:attrName>
                                          <p:attrName>ppt_y</p:attrName>
                                        </p:attrNameLst>
                                      </p:cBhvr>
                                      <p:rCtr x="15521" y="48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8</a:t>
            </a:fld>
            <a:endParaRPr lang="fr-CH"/>
          </a:p>
        </p:txBody>
      </p:sp>
      <p:sp>
        <p:nvSpPr>
          <p:cNvPr id="5" name="Titre 4"/>
          <p:cNvSpPr>
            <a:spLocks noGrp="1"/>
          </p:cNvSpPr>
          <p:nvPr>
            <p:ph type="title"/>
          </p:nvPr>
        </p:nvSpPr>
        <p:spPr/>
        <p:txBody>
          <a:bodyPr/>
          <a:lstStyle/>
          <a:p>
            <a:r>
              <a:rPr lang="fr-CH" dirty="0" smtClean="0"/>
              <a:t>Rappel des divers du PV</a:t>
            </a:r>
            <a:endParaRPr lang="fr-CH" dirty="0"/>
          </a:p>
        </p:txBody>
      </p:sp>
      <p:sp>
        <p:nvSpPr>
          <p:cNvPr id="6" name="Espace réservé du contenu 5"/>
          <p:cNvSpPr>
            <a:spLocks noGrp="1"/>
          </p:cNvSpPr>
          <p:nvPr>
            <p:ph sz="quarter" idx="13"/>
          </p:nvPr>
        </p:nvSpPr>
        <p:spPr>
          <a:xfrm>
            <a:off x="457199" y="1916832"/>
            <a:ext cx="8280920" cy="4687416"/>
          </a:xfrm>
        </p:spPr>
        <p:txBody>
          <a:bodyPr>
            <a:normAutofit/>
          </a:bodyPr>
          <a:lstStyle/>
          <a:p>
            <a:r>
              <a:rPr lang="fr-CH" sz="2600" dirty="0"/>
              <a:t>Il précise aussi que le columbarium est bientôt complet et invite la paroisse à prendre part aux réflexions qui auront lieu pour la mise en place d’un nouvel emplacement pour le dépôt des urnes funéraires.</a:t>
            </a:r>
          </a:p>
          <a:p>
            <a:r>
              <a:rPr lang="fr-CH" sz="2600" dirty="0" smtClean="0"/>
              <a:t>Conrad </a:t>
            </a:r>
            <a:r>
              <a:rPr lang="fr-CH" sz="2600" dirty="0"/>
              <a:t>Clément se soucie de l’entretien de la grotte et demande si la jeunesse continue à participer à l’entretien de cette grotte.</a:t>
            </a:r>
          </a:p>
          <a:p>
            <a:endParaRPr lang="fr-CH" dirty="0"/>
          </a:p>
        </p:txBody>
      </p:sp>
    </p:spTree>
    <p:extLst>
      <p:ext uri="{BB962C8B-B14F-4D97-AF65-F5344CB8AC3E}">
        <p14:creationId xmlns:p14="http://schemas.microsoft.com/office/powerpoint/2010/main" val="19801201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CH" dirty="0" smtClean="0"/>
              <a:t>Assemblée du 27 mars 2019</a:t>
            </a:r>
            <a:endParaRPr lang="fr-CH" dirty="0"/>
          </a:p>
        </p:txBody>
      </p:sp>
      <p:sp>
        <p:nvSpPr>
          <p:cNvPr id="3" name="Espace réservé du pied de page 2"/>
          <p:cNvSpPr>
            <a:spLocks noGrp="1"/>
          </p:cNvSpPr>
          <p:nvPr>
            <p:ph type="ftr" sz="quarter" idx="11"/>
          </p:nvPr>
        </p:nvSpPr>
        <p:spPr/>
        <p:txBody>
          <a:bodyPr/>
          <a:lstStyle/>
          <a:p>
            <a:r>
              <a:rPr lang="fr-CH" smtClean="0"/>
              <a:t>Paroisse d'Ependes</a:t>
            </a:r>
            <a:endParaRPr lang="fr-CH" dirty="0"/>
          </a:p>
        </p:txBody>
      </p:sp>
      <p:sp>
        <p:nvSpPr>
          <p:cNvPr id="4" name="Espace réservé du numéro de diapositive 3"/>
          <p:cNvSpPr>
            <a:spLocks noGrp="1"/>
          </p:cNvSpPr>
          <p:nvPr>
            <p:ph type="sldNum" sz="quarter" idx="12"/>
          </p:nvPr>
        </p:nvSpPr>
        <p:spPr/>
        <p:txBody>
          <a:bodyPr/>
          <a:lstStyle/>
          <a:p>
            <a:fld id="{DB3ED0CF-1D03-44F0-9C2D-70A5C6ADBFE1}" type="slidenum">
              <a:rPr lang="fr-CH" smtClean="0"/>
              <a:pPr/>
              <a:t>9</a:t>
            </a:fld>
            <a:endParaRPr lang="fr-CH"/>
          </a:p>
        </p:txBody>
      </p:sp>
      <p:sp>
        <p:nvSpPr>
          <p:cNvPr id="5" name="Titre 4"/>
          <p:cNvSpPr>
            <a:spLocks noGrp="1"/>
          </p:cNvSpPr>
          <p:nvPr>
            <p:ph type="title"/>
          </p:nvPr>
        </p:nvSpPr>
        <p:spPr/>
        <p:txBody>
          <a:bodyPr/>
          <a:lstStyle/>
          <a:p>
            <a:r>
              <a:rPr lang="fr-CH" dirty="0" smtClean="0"/>
              <a:t>Rappel des divers du PV</a:t>
            </a:r>
            <a:endParaRPr lang="fr-CH" dirty="0"/>
          </a:p>
        </p:txBody>
      </p:sp>
      <p:sp>
        <p:nvSpPr>
          <p:cNvPr id="6" name="Espace réservé du contenu 5"/>
          <p:cNvSpPr>
            <a:spLocks noGrp="1"/>
          </p:cNvSpPr>
          <p:nvPr>
            <p:ph sz="quarter" idx="13"/>
          </p:nvPr>
        </p:nvSpPr>
        <p:spPr>
          <a:xfrm>
            <a:off x="457199" y="1916832"/>
            <a:ext cx="8280920" cy="4687416"/>
          </a:xfrm>
        </p:spPr>
        <p:txBody>
          <a:bodyPr>
            <a:normAutofit/>
          </a:bodyPr>
          <a:lstStyle/>
          <a:p>
            <a:r>
              <a:rPr lang="fr-CH" sz="2600" dirty="0"/>
              <a:t>François Clément précise qu’Ernest Cotting préfère faire ce travail seul, étant ainsi plus libre.</a:t>
            </a:r>
          </a:p>
          <a:p>
            <a:r>
              <a:rPr lang="fr-CH" sz="2600" dirty="0"/>
              <a:t>Florian Reynaud, en qualité de président de la société de jeunesse, signale que les jeunes sont tout à fait disposés à participer à cet entretien, et nous les remercions vivement.</a:t>
            </a:r>
          </a:p>
          <a:p>
            <a:endParaRPr lang="fr-CH" sz="2600" dirty="0"/>
          </a:p>
        </p:txBody>
      </p:sp>
    </p:spTree>
    <p:extLst>
      <p:ext uri="{BB962C8B-B14F-4D97-AF65-F5344CB8AC3E}">
        <p14:creationId xmlns:p14="http://schemas.microsoft.com/office/powerpoint/2010/main" val="325521206"/>
      </p:ext>
    </p:extLst>
  </p:cSld>
  <p:clrMapOvr>
    <a:masterClrMapping/>
  </p:clrMapOvr>
  <p:timing>
    <p:tnLst>
      <p:par>
        <p:cTn id="1" dur="indefinite" restart="never" nodeType="tmRoot"/>
      </p:par>
    </p:tnLst>
  </p:timing>
</p:sld>
</file>

<file path=ppt/theme/theme1.xml><?xml version="1.0" encoding="utf-8"?>
<a:theme xmlns:a="http://schemas.openxmlformats.org/drawingml/2006/main" name="Présentation-FGF">
  <a:themeElements>
    <a:clrScheme name="Sillage">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illage">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illage">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spDef>
      <a:spPr>
        <a:gradFill>
          <a:gsLst>
            <a:gs pos="0">
              <a:srgbClr val="DEFCF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1750">
          <a:solidFill>
            <a:schemeClr val="accent2">
              <a:lumMod val="75000"/>
            </a:schemeClr>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2_Présentation-FGF">
  <a:themeElements>
    <a:clrScheme name="Sillage">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illage">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illage">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spDef>
      <a:spPr>
        <a:gradFill>
          <a:gsLst>
            <a:gs pos="0">
              <a:srgbClr val="DEFCF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1750">
          <a:solidFill>
            <a:schemeClr val="accent2">
              <a:lumMod val="75000"/>
            </a:schemeClr>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2084</TotalTime>
  <Words>2630</Words>
  <Application>Microsoft Office PowerPoint</Application>
  <PresentationFormat>Affichage à l'écran (4:3)</PresentationFormat>
  <Paragraphs>703</Paragraphs>
  <Slides>73</Slides>
  <Notes>14</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73</vt:i4>
      </vt:variant>
    </vt:vector>
  </HeadingPairs>
  <TitlesOfParts>
    <vt:vector size="80" baseType="lpstr">
      <vt:lpstr>Arial</vt:lpstr>
      <vt:lpstr>Calibri</vt:lpstr>
      <vt:lpstr>Comic Sans MS</vt:lpstr>
      <vt:lpstr>Georgia</vt:lpstr>
      <vt:lpstr>Trebuchet MS</vt:lpstr>
      <vt:lpstr>Présentation-FGF</vt:lpstr>
      <vt:lpstr>2_Présentation-FGF</vt:lpstr>
      <vt:lpstr>Assemblée Paroissiale du 27 mars 2019</vt:lpstr>
      <vt:lpstr>1 -Accueil, ouverture et constitution de l’assemblée</vt:lpstr>
      <vt:lpstr>Tractanda</vt:lpstr>
      <vt:lpstr>1 -Accueil, ouverture et constitution de l’assemblée</vt:lpstr>
      <vt:lpstr>2 -Procès-verbal de la dernière assemblée</vt:lpstr>
      <vt:lpstr>2 -Procès-verbal de la dernière assemblée</vt:lpstr>
      <vt:lpstr>Rappel des divers du PV</vt:lpstr>
      <vt:lpstr>Rappel des divers du PV</vt:lpstr>
      <vt:lpstr>Rappel des divers du PV</vt:lpstr>
      <vt:lpstr>2 -Procès-verbal de la dernière assemblée</vt:lpstr>
      <vt:lpstr>2 -Procès-verbal de la dernière assemblée</vt:lpstr>
      <vt:lpstr>3 - Rapport du conseil de paroisse </vt:lpstr>
      <vt:lpstr>3 - Rapport du conseil de paroisse </vt:lpstr>
      <vt:lpstr>3 - Rapport du conseil de paroisse </vt:lpstr>
      <vt:lpstr>3 - Rapport du conseil de paroisse </vt:lpstr>
      <vt:lpstr>3 - Rapport du conseil de paroisse </vt:lpstr>
      <vt:lpstr>Présentation PowerPoint</vt:lpstr>
      <vt:lpstr>3 - Rapport du conseil de paroisse </vt:lpstr>
      <vt:lpstr>3 - Rapport du conseil de paroisse </vt:lpstr>
      <vt:lpstr>3 - Rapport du conseil de paroisse </vt:lpstr>
      <vt:lpstr>Présentation PowerPoint</vt:lpstr>
      <vt:lpstr>Présentation PowerPoint</vt:lpstr>
      <vt:lpstr>3 - Rapport du conseil de paroisse </vt:lpstr>
      <vt:lpstr>3 - Rapport du conseil de paroisse </vt:lpstr>
      <vt:lpstr>3 - Rapport du conseil de paroisse </vt:lpstr>
      <vt:lpstr>3 - Rapport du conseil de paroisse </vt:lpstr>
      <vt:lpstr>3 - Rapport du conseil de paroisse </vt:lpstr>
      <vt:lpstr>3 - Rapport du conseil de paroisse </vt:lpstr>
      <vt:lpstr>3 - Rapport du conseil de paroisse </vt:lpstr>
      <vt:lpstr>3 - Rapport du conseil de paroisse </vt:lpstr>
      <vt:lpstr>3 - Rapport du conseil de paroisse </vt:lpstr>
      <vt:lpstr>3 - Rapport du conseil de paroisse </vt:lpstr>
      <vt:lpstr>3 - Rapport du conseil de paroisse </vt:lpstr>
      <vt:lpstr>3 - Rapport du conseil de paroisse </vt:lpstr>
      <vt:lpstr>3 - Rapport du conseil de paroisse </vt:lpstr>
      <vt:lpstr>Tractanda</vt:lpstr>
      <vt:lpstr>4 – Comptes 2018</vt:lpstr>
      <vt:lpstr>4 – Comptes 2018</vt:lpstr>
      <vt:lpstr>4 – Comptes 2018</vt:lpstr>
      <vt:lpstr>4 – Comptes 2018</vt:lpstr>
      <vt:lpstr>4 – Comptes 2018</vt:lpstr>
      <vt:lpstr>4 – Comptes 2018</vt:lpstr>
      <vt:lpstr>4 – Comptes 2018</vt:lpstr>
      <vt:lpstr>4 – Comptes 2018</vt:lpstr>
      <vt:lpstr>4 – Comptes 2018</vt:lpstr>
      <vt:lpstr>4 – Comptes 2018</vt:lpstr>
      <vt:lpstr>4 – Comptes 2018</vt:lpstr>
      <vt:lpstr>Tractanda</vt:lpstr>
      <vt:lpstr>5 – Budget 2019</vt:lpstr>
      <vt:lpstr>5 – Budget 2019</vt:lpstr>
      <vt:lpstr>5 – Budget 2019</vt:lpstr>
      <vt:lpstr>5 – Budget 2019</vt:lpstr>
      <vt:lpstr>5 – Budget 2019</vt:lpstr>
      <vt:lpstr>5 – Budget 2019 </vt:lpstr>
      <vt:lpstr>Présentation PowerPoint</vt:lpstr>
      <vt:lpstr>Présentation PowerPoint</vt:lpstr>
      <vt:lpstr>5 – Budget 2019</vt:lpstr>
      <vt:lpstr>5 – Budget 2019</vt:lpstr>
      <vt:lpstr>5 – Budget 2019</vt:lpstr>
      <vt:lpstr>5 – Budget 2019</vt:lpstr>
      <vt:lpstr>5 – Budget 2019</vt:lpstr>
      <vt:lpstr>5 – Budget 2019</vt:lpstr>
      <vt:lpstr>Tractanda</vt:lpstr>
      <vt:lpstr>9 – Parole au conseil pastoral</vt:lpstr>
      <vt:lpstr>6 – Parole au conseil pastoral</vt:lpstr>
      <vt:lpstr>N’oubliez pas!</vt:lpstr>
      <vt:lpstr>Notez dans vos agenda!</vt:lpstr>
      <vt:lpstr>9 – Parole au conseil pastoral</vt:lpstr>
      <vt:lpstr>Tractanda</vt:lpstr>
      <vt:lpstr>10. Divers</vt:lpstr>
      <vt:lpstr>10. Divers</vt:lpstr>
      <vt:lpstr>Présentation PowerPoint</vt:lpstr>
      <vt:lpstr>Verrée</vt:lpstr>
    </vt:vector>
  </TitlesOfParts>
  <Company>Bundesamt fuer Landestopografie swisstopo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Sonney René</dc:creator>
  <cp:lastModifiedBy>René Administrateur</cp:lastModifiedBy>
  <cp:revision>246</cp:revision>
  <dcterms:created xsi:type="dcterms:W3CDTF">2014-02-13T12:37:53Z</dcterms:created>
  <dcterms:modified xsi:type="dcterms:W3CDTF">2019-03-26T17:26:59Z</dcterms:modified>
</cp:coreProperties>
</file>