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1" r:id="rId13"/>
    <p:sldId id="282" r:id="rId14"/>
    <p:sldId id="284" r:id="rId15"/>
    <p:sldId id="285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n&#233;\Mes%20documents\Paroisse\Assembl&#233;e\2014\Charges%20pastora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n&#233;\Mes%20documents\Paroisse\Assembl&#233;e\2014\Charges%20pastora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lineChart>
        <c:grouping val="standard"/>
        <c:ser>
          <c:idx val="0"/>
          <c:order val="0"/>
          <c:tx>
            <c:v>Impôts</c:v>
          </c:tx>
          <c:spPr>
            <a:ln w="50800"/>
          </c:spPr>
          <c:marker>
            <c:symbol val="none"/>
          </c:marker>
          <c:cat>
            <c:numRef>
              <c:f>Feuil1!$B$1:$L$1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Feuil1!$B$2:$L$2</c:f>
              <c:numCache>
                <c:formatCode>General</c:formatCode>
                <c:ptCount val="11"/>
                <c:pt idx="0">
                  <c:v>225821</c:v>
                </c:pt>
                <c:pt idx="1">
                  <c:v>251032</c:v>
                </c:pt>
                <c:pt idx="2">
                  <c:v>254235</c:v>
                </c:pt>
                <c:pt idx="3">
                  <c:v>260111</c:v>
                </c:pt>
                <c:pt idx="4">
                  <c:v>238228</c:v>
                </c:pt>
                <c:pt idx="5">
                  <c:v>258520</c:v>
                </c:pt>
                <c:pt idx="6">
                  <c:v>276500</c:v>
                </c:pt>
                <c:pt idx="7">
                  <c:v>337893</c:v>
                </c:pt>
                <c:pt idx="8">
                  <c:v>309337</c:v>
                </c:pt>
                <c:pt idx="9">
                  <c:v>276500</c:v>
                </c:pt>
                <c:pt idx="10">
                  <c:v>264859</c:v>
                </c:pt>
              </c:numCache>
            </c:numRef>
          </c:val>
        </c:ser>
        <c:ser>
          <c:idx val="2"/>
          <c:order val="1"/>
          <c:tx>
            <c:v>Charges pastorales ajustées</c:v>
          </c:tx>
          <c:spPr>
            <a:ln w="50800"/>
          </c:spPr>
          <c:marker>
            <c:symbol val="none"/>
          </c:marker>
          <c:cat>
            <c:numRef>
              <c:f>Feuil1!$B$1:$L$1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Feuil1!$B$4:$L$4</c:f>
              <c:numCache>
                <c:formatCode>General</c:formatCode>
                <c:ptCount val="11"/>
                <c:pt idx="0">
                  <c:v>224170</c:v>
                </c:pt>
                <c:pt idx="1">
                  <c:v>235397</c:v>
                </c:pt>
                <c:pt idx="2">
                  <c:v>242988</c:v>
                </c:pt>
                <c:pt idx="3">
                  <c:v>259430</c:v>
                </c:pt>
                <c:pt idx="4">
                  <c:v>253215</c:v>
                </c:pt>
                <c:pt idx="5">
                  <c:v>277681</c:v>
                </c:pt>
                <c:pt idx="6">
                  <c:v>294143</c:v>
                </c:pt>
                <c:pt idx="7">
                  <c:v>283844</c:v>
                </c:pt>
                <c:pt idx="8">
                  <c:v>303355</c:v>
                </c:pt>
                <c:pt idx="9">
                  <c:v>293158</c:v>
                </c:pt>
                <c:pt idx="10">
                  <c:v>308466</c:v>
                </c:pt>
              </c:numCache>
            </c:numRef>
          </c:val>
        </c:ser>
        <c:marker val="1"/>
        <c:axId val="52909184"/>
        <c:axId val="52910720"/>
      </c:lineChart>
      <c:catAx>
        <c:axId val="52909184"/>
        <c:scaling>
          <c:orientation val="minMax"/>
        </c:scaling>
        <c:axPos val="b"/>
        <c:numFmt formatCode="General" sourceLinked="1"/>
        <c:tickLblPos val="nextTo"/>
        <c:crossAx val="52910720"/>
        <c:crosses val="autoZero"/>
        <c:auto val="1"/>
        <c:lblAlgn val="ctr"/>
        <c:lblOffset val="100"/>
      </c:catAx>
      <c:valAx>
        <c:axId val="5291072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290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681933508311496"/>
          <c:y val="0.42978783902012246"/>
          <c:w val="0.32717163366627389"/>
          <c:h val="0.16743438320210005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pieChart>
        <c:varyColors val="1"/>
        <c:ser>
          <c:idx val="0"/>
          <c:order val="0"/>
          <c:explosion val="1"/>
          <c:cat>
            <c:strRef>
              <c:f>Feuil1!$A$46:$A$47</c:f>
              <c:strCache>
                <c:ptCount val="2"/>
                <c:pt idx="0">
                  <c:v>Coûts des prêtres</c:v>
                </c:pt>
                <c:pt idx="1">
                  <c:v>Coûts des assistants pastoraux laïcs</c:v>
                </c:pt>
              </c:strCache>
            </c:strRef>
          </c:cat>
          <c:val>
            <c:numRef>
              <c:f>Feuil1!$B$46:$B$47</c:f>
              <c:numCache>
                <c:formatCode>General</c:formatCode>
                <c:ptCount val="2"/>
                <c:pt idx="0">
                  <c:v>178719</c:v>
                </c:pt>
                <c:pt idx="1">
                  <c:v>313813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500" baseline="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500" baseline="0"/>
            </a:pPr>
            <a:endParaRPr lang="fr-FR"/>
          </a:p>
        </c:txPr>
      </c:legendEntry>
      <c:layout>
        <c:manualLayout>
          <c:xMode val="edge"/>
          <c:yMode val="edge"/>
          <c:x val="0.60222353455818112"/>
          <c:y val="6.4430956547098336E-2"/>
          <c:w val="0.31159448818897661"/>
          <c:h val="0.55907917760280013"/>
        </c:manualLayout>
      </c:layout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895D-7A17-41D1-ACBE-324C1CFD108C}" type="datetimeFigureOut">
              <a:rPr lang="fr-CH" smtClean="0"/>
              <a:pPr/>
              <a:t>22.03.2014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8EF0B-2A90-4CF5-A45C-9D5F166A38F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344679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pic>
        <p:nvPicPr>
          <p:cNvPr id="15" name="Image 1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008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44816" cy="1152128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280920" cy="432048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8144" y="6172200"/>
            <a:ext cx="2818656" cy="365125"/>
          </a:xfrm>
        </p:spPr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6168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7173416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554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3ED0CF-1D03-44F0-9C2D-70A5C6ADBFE1}" type="slidenum">
              <a:rPr lang="fr-CH" smtClean="0"/>
              <a:pPr/>
              <a:t>‹N°›</a:t>
            </a:fld>
            <a:endParaRPr lang="fr-CH"/>
          </a:p>
        </p:txBody>
      </p:sp>
      <p:pic>
        <p:nvPicPr>
          <p:cNvPr id="12" name="Image 11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16632"/>
            <a:ext cx="1008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/>
  <p:txStyles>
    <p:titleStyle>
      <a:lvl1pPr marL="0" indent="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6696743" cy="882119"/>
          </a:xfrm>
        </p:spPr>
        <p:txBody>
          <a:bodyPr>
            <a:noAutofit/>
          </a:bodyPr>
          <a:lstStyle/>
          <a:p>
            <a:pPr algn="ctr"/>
            <a:r>
              <a:rPr lang="fr-CH" sz="2800" i="1" dirty="0" smtClean="0"/>
              <a:t>Le conseil de paroisse vous souhaite la plus cordiale </a:t>
            </a:r>
            <a:r>
              <a:rPr lang="fr-CH" sz="3600" b="1" i="1" dirty="0" smtClean="0">
                <a:solidFill>
                  <a:schemeClr val="bg2">
                    <a:lumMod val="50000"/>
                  </a:schemeClr>
                </a:solidFill>
              </a:rPr>
              <a:t>bienvenue </a:t>
            </a:r>
            <a:r>
              <a:rPr lang="fr-CH" sz="2800" i="1" dirty="0" smtClean="0"/>
              <a:t>et vous remercie de se joindre à lui pour mener à bien les affaires de la paroisse.</a:t>
            </a:r>
            <a:endParaRPr lang="fr-CH" sz="2800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920880" cy="1793167"/>
          </a:xfrm>
        </p:spPr>
        <p:txBody>
          <a:bodyPr/>
          <a:lstStyle/>
          <a:p>
            <a:pPr algn="ctr"/>
            <a:r>
              <a:rPr lang="fr-CH" sz="4000" dirty="0" smtClean="0"/>
              <a:t>Assemblée Paroissiale</a:t>
            </a:r>
            <a:br>
              <a:rPr lang="fr-CH" sz="4000" dirty="0" smtClean="0"/>
            </a:br>
            <a:r>
              <a:rPr lang="fr-CH" sz="4000" dirty="0" smtClean="0"/>
              <a:t>du 26 mars 2014</a:t>
            </a:r>
            <a:endParaRPr lang="fr-CH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</a:t>
            </a:fld>
            <a:endParaRPr lang="fr-CH" dirty="0"/>
          </a:p>
        </p:txBody>
      </p:sp>
      <p:pic>
        <p:nvPicPr>
          <p:cNvPr id="1026" name="Picture 2" descr="http://u.jimdo.com/www60/o/s42f519fb0c50576b/img/ide8907f1a3e7fbcc/1367911898/std/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609808" cy="1872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10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René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1331640" y="1052736"/>
            <a:ext cx="7344816" cy="5328592"/>
          </a:xfrm>
        </p:spPr>
        <p:txBody>
          <a:bodyPr>
            <a:normAutofit lnSpcReduction="10000"/>
          </a:bodyPr>
          <a:lstStyle/>
          <a:p>
            <a:r>
              <a:rPr lang="fr-CH" dirty="0"/>
              <a:t>Présidence</a:t>
            </a:r>
          </a:p>
          <a:p>
            <a:pPr lvl="1"/>
            <a:r>
              <a:rPr lang="fr-CH" dirty="0"/>
              <a:t>Conseil de </a:t>
            </a:r>
            <a:r>
              <a:rPr lang="fr-CH" dirty="0" smtClean="0"/>
              <a:t>paroisse et Assemblée </a:t>
            </a:r>
            <a:r>
              <a:rPr lang="fr-CH" dirty="0"/>
              <a:t>paroissiale.</a:t>
            </a:r>
          </a:p>
          <a:p>
            <a:pPr lvl="1"/>
            <a:r>
              <a:rPr lang="fr-CH" dirty="0" smtClean="0"/>
              <a:t>Correspondance</a:t>
            </a:r>
          </a:p>
          <a:p>
            <a:pPr lvl="1"/>
            <a:r>
              <a:rPr lang="fr-CH" dirty="0" smtClean="0"/>
              <a:t>Représentation </a:t>
            </a:r>
            <a:r>
              <a:rPr lang="fr-CH" dirty="0"/>
              <a:t>de la paroisse </a:t>
            </a:r>
            <a:endParaRPr lang="fr-CH" dirty="0" smtClean="0"/>
          </a:p>
          <a:p>
            <a:r>
              <a:rPr lang="fr-CH" dirty="0" smtClean="0"/>
              <a:t>Bénéfice </a:t>
            </a:r>
            <a:r>
              <a:rPr lang="fr-CH" dirty="0"/>
              <a:t>curial</a:t>
            </a:r>
          </a:p>
          <a:p>
            <a:r>
              <a:rPr lang="fr-CH" dirty="0" smtClean="0"/>
              <a:t>Personne </a:t>
            </a:r>
            <a:r>
              <a:rPr lang="fr-CH" dirty="0"/>
              <a:t>de contact </a:t>
            </a:r>
            <a:endParaRPr lang="fr-CH" dirty="0" smtClean="0"/>
          </a:p>
          <a:p>
            <a:pPr lvl="1"/>
            <a:r>
              <a:rPr lang="fr-CH" dirty="0" smtClean="0"/>
              <a:t>Secrétariat </a:t>
            </a:r>
          </a:p>
          <a:p>
            <a:pPr lvl="1"/>
            <a:r>
              <a:rPr lang="fr-CH" dirty="0" smtClean="0"/>
              <a:t>Paroissiens</a:t>
            </a:r>
            <a:endParaRPr lang="fr-CH" dirty="0"/>
          </a:p>
          <a:p>
            <a:r>
              <a:rPr lang="fr-CH" dirty="0" smtClean="0"/>
              <a:t>Sorties </a:t>
            </a:r>
            <a:r>
              <a:rPr lang="fr-CH" dirty="0"/>
              <a:t>d'</a:t>
            </a:r>
            <a:r>
              <a:rPr lang="fr-CH" dirty="0" err="1"/>
              <a:t>Eglise</a:t>
            </a:r>
            <a:endParaRPr lang="fr-CH" dirty="0"/>
          </a:p>
          <a:p>
            <a:r>
              <a:rPr lang="fr-CH" dirty="0" smtClean="0"/>
              <a:t>Délégué </a:t>
            </a:r>
          </a:p>
          <a:p>
            <a:pPr lvl="1"/>
            <a:r>
              <a:rPr lang="fr-CH" dirty="0" smtClean="0"/>
              <a:t>aux </a:t>
            </a:r>
            <a:r>
              <a:rPr lang="fr-CH" dirty="0"/>
              <a:t>affaires de la commune</a:t>
            </a:r>
          </a:p>
          <a:p>
            <a:pPr lvl="1"/>
            <a:r>
              <a:rPr lang="fr-CH" dirty="0" smtClean="0"/>
              <a:t>aux </a:t>
            </a:r>
            <a:r>
              <a:rPr lang="fr-CH" dirty="0"/>
              <a:t>affaires de l'UP</a:t>
            </a:r>
          </a:p>
          <a:p>
            <a:pPr lvl="1"/>
            <a:r>
              <a:rPr lang="fr-CH" dirty="0" smtClean="0"/>
              <a:t>aux </a:t>
            </a:r>
            <a:r>
              <a:rPr lang="fr-CH" dirty="0"/>
              <a:t>affaires de la CEC</a:t>
            </a:r>
          </a:p>
        </p:txBody>
      </p:sp>
    </p:spTree>
    <p:extLst>
      <p:ext uri="{BB962C8B-B14F-4D97-AF65-F5344CB8AC3E}">
        <p14:creationId xmlns="" xmlns:p14="http://schemas.microsoft.com/office/powerpoint/2010/main" val="24520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11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4 – Comptes 2013</a:t>
            </a:r>
            <a:endParaRPr lang="fr-CH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813214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156176" y="3212976"/>
            <a:ext cx="230425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547664" y="50131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rgbClr val="FF0000"/>
                </a:solidFill>
              </a:rPr>
              <a:t>22%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292080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rgbClr val="FF0000"/>
                </a:solidFill>
              </a:rPr>
              <a:t>50%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84168" y="155679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chemeClr val="bg2">
                    <a:lumMod val="50000"/>
                  </a:schemeClr>
                </a:solidFill>
              </a:rPr>
              <a:t>Progression en 10 ans</a:t>
            </a:r>
          </a:p>
          <a:p>
            <a:endParaRPr lang="fr-CH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CH" b="1" dirty="0" smtClean="0">
                <a:solidFill>
                  <a:schemeClr val="bg2">
                    <a:lumMod val="50000"/>
                  </a:schemeClr>
                </a:solidFill>
              </a:rPr>
              <a:t>Impôts 17 %</a:t>
            </a:r>
          </a:p>
          <a:p>
            <a:r>
              <a:rPr lang="fr-CH" b="1" dirty="0" smtClean="0">
                <a:solidFill>
                  <a:schemeClr val="bg2">
                    <a:lumMod val="50000"/>
                  </a:schemeClr>
                </a:solidFill>
              </a:rPr>
              <a:t>Pastorale 130 %</a:t>
            </a:r>
            <a:endParaRPr lang="fr-CH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940152" y="4413569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i="1" dirty="0">
                <a:solidFill>
                  <a:schemeClr val="accent3">
                    <a:lumMod val="50000"/>
                  </a:schemeClr>
                </a:solidFill>
              </a:rPr>
              <a:t>Caisse des ministères </a:t>
            </a:r>
          </a:p>
          <a:p>
            <a:r>
              <a:rPr lang="fr-CH" i="1" dirty="0">
                <a:solidFill>
                  <a:schemeClr val="accent3">
                    <a:lumMod val="50000"/>
                  </a:schemeClr>
                </a:solidFill>
              </a:rPr>
              <a:t>Tâches </a:t>
            </a:r>
            <a:r>
              <a:rPr lang="fr-CH" i="1" dirty="0" err="1">
                <a:solidFill>
                  <a:schemeClr val="accent3">
                    <a:lumMod val="50000"/>
                  </a:schemeClr>
                </a:solidFill>
              </a:rPr>
              <a:t>supraparoissiales</a:t>
            </a:r>
            <a:r>
              <a:rPr lang="fr-CH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fr-CH" i="1" dirty="0">
                <a:solidFill>
                  <a:schemeClr val="accent3">
                    <a:lumMod val="50000"/>
                  </a:schemeClr>
                </a:solidFill>
              </a:rPr>
              <a:t>Bureau du secteur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15150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12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4 – Comptes 2013</a:t>
            </a:r>
            <a:endParaRPr lang="fr-CH" dirty="0"/>
          </a:p>
        </p:txBody>
      </p:sp>
      <p:graphicFrame>
        <p:nvGraphicFramePr>
          <p:cNvPr id="12" name="Graphique 11"/>
          <p:cNvGraphicFramePr/>
          <p:nvPr/>
        </p:nvGraphicFramePr>
        <p:xfrm>
          <a:off x="1043608" y="1268760"/>
          <a:ext cx="95050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150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3384376" cy="308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67544" y="6093296"/>
            <a:ext cx="3352801" cy="365125"/>
          </a:xfrm>
        </p:spPr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13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4 – Comptes 2013</a:t>
            </a:r>
            <a:endParaRPr lang="fr-CH" dirty="0"/>
          </a:p>
        </p:txBody>
      </p:sp>
      <p:graphicFrame>
        <p:nvGraphicFramePr>
          <p:cNvPr id="7" name="Graphique 6"/>
          <p:cNvGraphicFramePr/>
          <p:nvPr/>
        </p:nvGraphicFramePr>
        <p:xfrm>
          <a:off x="0" y="1268760"/>
          <a:ext cx="543609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1"/>
          <p:cNvSpPr txBox="1"/>
          <p:nvPr/>
        </p:nvSpPr>
        <p:spPr>
          <a:xfrm>
            <a:off x="323528" y="4725144"/>
            <a:ext cx="4104456" cy="11521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CH" sz="2800" dirty="0" smtClean="0"/>
              <a:t>Basé sur le salaire des prêtres, ceci équivaut à 2 et 3.5 postes</a:t>
            </a:r>
            <a:endParaRPr lang="fr-FR" sz="2800" dirty="0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5220072" y="1988651"/>
            <a:ext cx="3384376" cy="36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292080" y="4424045"/>
            <a:ext cx="34838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i="1" dirty="0" smtClean="0"/>
              <a:t>En salaires convertis à plein temps, ceci signifie que sur les 7 assistants pastoraux laïcs actifs dans notre UP, 5 ont un salaire plus élevé que celui de nos prêtres!</a:t>
            </a:r>
            <a:endParaRPr lang="fr-CH" i="1" dirty="0"/>
          </a:p>
        </p:txBody>
      </p:sp>
    </p:spTree>
    <p:extLst>
      <p:ext uri="{BB962C8B-B14F-4D97-AF65-F5344CB8AC3E}">
        <p14:creationId xmlns="" xmlns:p14="http://schemas.microsoft.com/office/powerpoint/2010/main" val="15150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14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200" dirty="0">
                <a:effectLst/>
              </a:rPr>
              <a:t>Les </a:t>
            </a:r>
            <a:r>
              <a:rPr lang="fr-CH" sz="3200" dirty="0" err="1">
                <a:effectLst/>
              </a:rPr>
              <a:t>Eglises</a:t>
            </a:r>
            <a:r>
              <a:rPr lang="fr-CH" sz="3200" dirty="0">
                <a:effectLst/>
              </a:rPr>
              <a:t> du canton de Berne vont supprimer 27 postes de travail</a:t>
            </a:r>
            <a:r>
              <a:rPr lang="fr-CH" dirty="0">
                <a:effectLst/>
              </a:rPr>
              <a:t/>
            </a:r>
            <a:br>
              <a:rPr lang="fr-CH" dirty="0">
                <a:effectLst/>
              </a:rPr>
            </a:br>
            <a:endParaRPr lang="fr-CH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3448227" cy="194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39208" y="134076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17.03.2014 17:03</a:t>
            </a:r>
          </a:p>
          <a:p>
            <a:r>
              <a:rPr lang="fr-CH" dirty="0" smtClean="0"/>
              <a:t>[</a:t>
            </a:r>
            <a:r>
              <a:rPr lang="fr-CH" dirty="0"/>
              <a:t>KEYSTONE/Peter </a:t>
            </a:r>
            <a:r>
              <a:rPr lang="fr-CH" dirty="0" err="1"/>
              <a:t>Klaunzer</a:t>
            </a:r>
            <a:r>
              <a:rPr lang="fr-CH" dirty="0"/>
              <a:t> - </a:t>
            </a:r>
            <a:r>
              <a:rPr lang="fr-CH" dirty="0" err="1"/>
              <a:t>Keystone</a:t>
            </a:r>
            <a:r>
              <a:rPr lang="fr-CH" dirty="0"/>
              <a:t>]</a:t>
            </a:r>
          </a:p>
          <a:p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639208" y="2060848"/>
            <a:ext cx="79652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/>
              <a:t>Le parlement bernois exige des économies aux </a:t>
            </a:r>
            <a:endParaRPr lang="fr-CH" sz="1600" dirty="0" smtClean="0"/>
          </a:p>
          <a:p>
            <a:r>
              <a:rPr lang="fr-CH" sz="1600" dirty="0" err="1" smtClean="0"/>
              <a:t>Eglises.Les</a:t>
            </a:r>
            <a:r>
              <a:rPr lang="fr-CH" sz="1600" dirty="0" smtClean="0"/>
              <a:t> </a:t>
            </a:r>
            <a:r>
              <a:rPr lang="fr-CH" sz="1600" dirty="0"/>
              <a:t>mesures d'économie du canton de </a:t>
            </a:r>
            <a:endParaRPr lang="fr-CH" sz="1600" dirty="0" smtClean="0"/>
          </a:p>
          <a:p>
            <a:r>
              <a:rPr lang="fr-CH" sz="1600" dirty="0" smtClean="0"/>
              <a:t>Berne </a:t>
            </a:r>
            <a:r>
              <a:rPr lang="fr-CH" sz="1600" dirty="0"/>
              <a:t>vont </a:t>
            </a:r>
            <a:r>
              <a:rPr lang="fr-CH" sz="1600" dirty="0" smtClean="0"/>
              <a:t>coûter </a:t>
            </a:r>
            <a:r>
              <a:rPr lang="fr-CH" sz="1600" dirty="0"/>
              <a:t>27,5 postes de travail dans </a:t>
            </a:r>
            <a:endParaRPr lang="fr-CH" sz="1600" dirty="0" smtClean="0"/>
          </a:p>
          <a:p>
            <a:r>
              <a:rPr lang="fr-CH" sz="1600" dirty="0" smtClean="0"/>
              <a:t>les </a:t>
            </a:r>
            <a:r>
              <a:rPr lang="fr-CH" sz="1600" dirty="0" err="1"/>
              <a:t>Eglises</a:t>
            </a:r>
            <a:r>
              <a:rPr lang="fr-CH" sz="1600" dirty="0"/>
              <a:t>, </a:t>
            </a:r>
            <a:r>
              <a:rPr lang="fr-CH" sz="1600" dirty="0" smtClean="0"/>
              <a:t>l'</a:t>
            </a:r>
            <a:r>
              <a:rPr lang="fr-CH" sz="1600" dirty="0" err="1" smtClean="0"/>
              <a:t>Eglise</a:t>
            </a:r>
            <a:r>
              <a:rPr lang="fr-CH" sz="1600" dirty="0" smtClean="0"/>
              <a:t> réformée </a:t>
            </a:r>
            <a:r>
              <a:rPr lang="fr-CH" sz="1600" dirty="0"/>
              <a:t>évangélique est </a:t>
            </a:r>
            <a:endParaRPr lang="fr-CH" sz="1600" dirty="0" smtClean="0"/>
          </a:p>
          <a:p>
            <a:r>
              <a:rPr lang="fr-CH" sz="1600" dirty="0" smtClean="0"/>
              <a:t>la </a:t>
            </a:r>
            <a:r>
              <a:rPr lang="fr-CH" sz="1600" dirty="0"/>
              <a:t>principale </a:t>
            </a:r>
            <a:r>
              <a:rPr lang="fr-CH" sz="1600" dirty="0" smtClean="0"/>
              <a:t>concernée</a:t>
            </a:r>
            <a:r>
              <a:rPr lang="fr-CH" sz="1600" dirty="0"/>
              <a:t>.</a:t>
            </a:r>
          </a:p>
          <a:p>
            <a:r>
              <a:rPr lang="fr-CH" sz="1600" dirty="0"/>
              <a:t>Le canton de Berne supprimera progressivement 27,5 postes dans les trois </a:t>
            </a:r>
            <a:r>
              <a:rPr lang="fr-CH" sz="1600" dirty="0" err="1"/>
              <a:t>Eglises</a:t>
            </a:r>
            <a:r>
              <a:rPr lang="fr-CH" sz="1600" dirty="0"/>
              <a:t> nationales à partir de mai 2015. Cette réduction des effectifs s'inscrit dans le cadre des mesures d'économies décidées en novembre par le Grand Conseil bernois. </a:t>
            </a:r>
          </a:p>
          <a:p>
            <a:r>
              <a:rPr lang="fr-CH" sz="1600" dirty="0"/>
              <a:t>Cette réduction de 27,5 postes affectera surtout l'</a:t>
            </a:r>
            <a:r>
              <a:rPr lang="fr-CH" sz="1600" dirty="0" err="1"/>
              <a:t>Eglise</a:t>
            </a:r>
            <a:r>
              <a:rPr lang="fr-CH" sz="1600" dirty="0"/>
              <a:t> réformée évangélique, a indiqué lundi le canton de Berne. Les autorités ont assuré qu'elles appliqueront ces mesures d'une manière "aussi supportable" que possible pour les paroisses et le personnel concerné. </a:t>
            </a:r>
          </a:p>
          <a:p>
            <a:r>
              <a:rPr lang="fr-CH" sz="1600" dirty="0"/>
              <a:t>Dans le cadre de l'examen des offres et des structures (EOS), le parlement bernois avait exigé en automne dernier de réduire la dotation des paroisses de 5 millions de francs d'ici fin 2017. Les autorités ecclésiastiques acceptent l'ampleur de la réduction des effectifs même si elles estiment difficilement supportable le respect des délais.</a:t>
            </a:r>
          </a:p>
        </p:txBody>
      </p:sp>
    </p:spTree>
    <p:extLst>
      <p:ext uri="{BB962C8B-B14F-4D97-AF65-F5344CB8AC3E}">
        <p14:creationId xmlns="" xmlns:p14="http://schemas.microsoft.com/office/powerpoint/2010/main" val="17729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15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4 – Comptes 2013</a:t>
            </a:r>
            <a:endParaRPr lang="fr-CH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95536" y="2276872"/>
            <a:ext cx="8280920" cy="35283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H" dirty="0" smtClean="0"/>
              <a:t>Présentation des comptes</a:t>
            </a:r>
          </a:p>
          <a:p>
            <a:pPr>
              <a:lnSpc>
                <a:spcPct val="150000"/>
              </a:lnSpc>
            </a:pPr>
            <a:r>
              <a:rPr lang="fr-CH" dirty="0" smtClean="0"/>
              <a:t>Questions</a:t>
            </a:r>
          </a:p>
          <a:p>
            <a:pPr>
              <a:lnSpc>
                <a:spcPct val="150000"/>
              </a:lnSpc>
            </a:pPr>
            <a:r>
              <a:rPr lang="fr-CH" dirty="0" smtClean="0"/>
              <a:t>Rapport de la commission financière</a:t>
            </a:r>
            <a:endParaRPr lang="fr-CH" dirty="0" smtClean="0"/>
          </a:p>
          <a:p>
            <a:pPr>
              <a:lnSpc>
                <a:spcPct val="150000"/>
              </a:lnSpc>
            </a:pPr>
            <a:r>
              <a:rPr lang="fr-CH" dirty="0" smtClean="0"/>
              <a:t>Approbation des comptes 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15150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16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5 – Budget 2014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2800" dirty="0" smtClean="0"/>
              <a:t>Présentation des budgets 2014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2400" dirty="0" smtClean="0"/>
              <a:t>fonctionnement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2400" dirty="0" smtClean="0"/>
              <a:t>investissements</a:t>
            </a:r>
            <a:endParaRPr lang="fr-CH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2800" dirty="0" smtClean="0"/>
              <a:t>Questions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2800" dirty="0" smtClean="0"/>
              <a:t>Rapport de la commission financière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2800" dirty="0" smtClean="0"/>
              <a:t>Approbation </a:t>
            </a:r>
            <a:r>
              <a:rPr lang="fr-CH" sz="2800" dirty="0" smtClean="0"/>
              <a:t>des budgets 2014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2200" dirty="0" smtClean="0"/>
              <a:t>i</a:t>
            </a:r>
            <a:r>
              <a:rPr lang="fr-CH" sz="2200" dirty="0" smtClean="0"/>
              <a:t>nvestissements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2200" dirty="0" smtClean="0"/>
              <a:t>fonctionnement</a:t>
            </a:r>
            <a:endParaRPr lang="fr-CH" sz="22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fr-CH" sz="2800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342771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17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6 – Nomination de la commission financière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95536" y="2132856"/>
            <a:ext cx="8280920" cy="4032448"/>
          </a:xfrm>
        </p:spPr>
        <p:txBody>
          <a:bodyPr/>
          <a:lstStyle/>
          <a:p>
            <a:r>
              <a:rPr lang="fr-CH" dirty="0" smtClean="0"/>
              <a:t>Pour la législature précédente, nous avions les trois membres suivants:</a:t>
            </a:r>
          </a:p>
          <a:p>
            <a:pPr lvl="1"/>
            <a:r>
              <a:rPr lang="fr-CH" dirty="0" smtClean="0"/>
              <a:t>Francis Wicht, président</a:t>
            </a:r>
          </a:p>
          <a:p>
            <a:pPr lvl="1"/>
            <a:r>
              <a:rPr lang="fr-CH" dirty="0" smtClean="0"/>
              <a:t>Serge Clément</a:t>
            </a:r>
          </a:p>
          <a:p>
            <a:pPr lvl="1"/>
            <a:r>
              <a:rPr lang="fr-CH" dirty="0" smtClean="0"/>
              <a:t>Emmanuel </a:t>
            </a:r>
            <a:r>
              <a:rPr lang="fr-CH" dirty="0" err="1" smtClean="0"/>
              <a:t>Monney</a:t>
            </a:r>
            <a:endParaRPr lang="fr-CH" dirty="0" smtClean="0"/>
          </a:p>
          <a:p>
            <a:r>
              <a:rPr lang="fr-CH" dirty="0" smtClean="0"/>
              <a:t>Emmanuel </a:t>
            </a:r>
            <a:r>
              <a:rPr lang="fr-CH" dirty="0" err="1" smtClean="0"/>
              <a:t>Monney</a:t>
            </a:r>
            <a:r>
              <a:rPr lang="fr-CH" dirty="0" smtClean="0"/>
              <a:t>, actuellement syndic de </a:t>
            </a:r>
            <a:r>
              <a:rPr lang="fr-CH" dirty="0" err="1" smtClean="0"/>
              <a:t>Senèdes</a:t>
            </a:r>
            <a:r>
              <a:rPr lang="fr-CH" dirty="0" smtClean="0"/>
              <a:t>, nous a fait part de sa volonté de ne plus poursuivre ce mandat</a:t>
            </a:r>
          </a:p>
          <a:p>
            <a:r>
              <a:rPr lang="fr-CH" dirty="0" smtClean="0"/>
              <a:t>Nous le remercions très sincèrement pour cet engagement</a:t>
            </a:r>
          </a:p>
          <a:p>
            <a:r>
              <a:rPr lang="fr-CH" dirty="0" smtClean="0"/>
              <a:t>Pour le remplacer, nous avons le candidature de Monsieur Albert Maillard, de </a:t>
            </a:r>
            <a:r>
              <a:rPr lang="fr-CH" dirty="0" err="1" smtClean="0"/>
              <a:t>Ferpicloz</a:t>
            </a:r>
            <a:r>
              <a:rPr lang="fr-CH" dirty="0" smtClean="0"/>
              <a:t>.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40808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18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7 – Fixation du mode de convocation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467544" y="1916832"/>
            <a:ext cx="8280920" cy="4320480"/>
          </a:xfrm>
        </p:spPr>
        <p:txBody>
          <a:bodyPr/>
          <a:lstStyle/>
          <a:p>
            <a:r>
              <a:rPr lang="fr-CH" dirty="0" smtClean="0"/>
              <a:t>En fin de législature, l’assemblée paroissiale doit décider le mode de convocation de son assemblée.</a:t>
            </a:r>
          </a:p>
          <a:p>
            <a:r>
              <a:rPr lang="fr-CH" dirty="0" smtClean="0"/>
              <a:t>Obligatoire:</a:t>
            </a:r>
          </a:p>
          <a:p>
            <a:pPr lvl="1"/>
            <a:r>
              <a:rPr lang="fr-CH" dirty="0" smtClean="0"/>
              <a:t>Feuille officielle</a:t>
            </a:r>
          </a:p>
          <a:p>
            <a:pPr lvl="1"/>
            <a:r>
              <a:rPr lang="fr-CH" dirty="0" smtClean="0"/>
              <a:t>Pilier public (de l’église)</a:t>
            </a:r>
            <a:endParaRPr lang="fr-CH" dirty="0"/>
          </a:p>
          <a:p>
            <a:r>
              <a:rPr lang="fr-CH" dirty="0" smtClean="0"/>
              <a:t>Choix de l’assemblée</a:t>
            </a:r>
          </a:p>
          <a:p>
            <a:pPr lvl="1"/>
            <a:r>
              <a:rPr lang="fr-CH" dirty="0" smtClean="0"/>
              <a:t>Tout ménage</a:t>
            </a:r>
          </a:p>
          <a:p>
            <a:pPr lvl="1"/>
            <a:r>
              <a:rPr lang="fr-CH" dirty="0" smtClean="0"/>
              <a:t>Lettre adressée</a:t>
            </a:r>
          </a:p>
          <a:p>
            <a:r>
              <a:rPr lang="fr-CH" dirty="0" smtClean="0"/>
              <a:t>Comme cela n’avait pas été fait, nous le faisons maintenant</a:t>
            </a:r>
          </a:p>
          <a:p>
            <a:pPr lvl="1"/>
            <a:r>
              <a:rPr lang="fr-CH" dirty="0" smtClean="0"/>
              <a:t>Le conseil propose le statut quo: tout ménage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116686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19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8 – </a:t>
            </a:r>
            <a:r>
              <a:rPr lang="fr-CH" sz="4800" dirty="0" smtClean="0"/>
              <a:t>Parole au conseil pastoral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35579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2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Tractanda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280920" cy="4608512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fr-FR" b="1" dirty="0"/>
              <a:t>Accueil, ouverture et constitution de </a:t>
            </a:r>
            <a:r>
              <a:rPr lang="fr-FR" b="1" dirty="0" smtClean="0"/>
              <a:t>l’assemblée</a:t>
            </a:r>
          </a:p>
          <a:p>
            <a:pPr marL="502920" indent="-457200">
              <a:buFont typeface="+mj-lt"/>
              <a:buAutoNum type="arabicPeriod"/>
            </a:pPr>
            <a:r>
              <a:rPr lang="fr-FR" b="1" dirty="0" smtClean="0"/>
              <a:t>Procès-verbal </a:t>
            </a:r>
            <a:r>
              <a:rPr lang="fr-FR" b="1" dirty="0"/>
              <a:t>de la dernière </a:t>
            </a:r>
            <a:r>
              <a:rPr lang="fr-FR" b="1" dirty="0" smtClean="0"/>
              <a:t>assemblée</a:t>
            </a:r>
          </a:p>
          <a:p>
            <a:pPr marL="502920" indent="-457200">
              <a:buFont typeface="+mj-lt"/>
              <a:buAutoNum type="arabicPeriod"/>
            </a:pPr>
            <a:r>
              <a:rPr lang="fr-FR" b="1" dirty="0" smtClean="0"/>
              <a:t>Rapport </a:t>
            </a:r>
            <a:r>
              <a:rPr lang="fr-FR" b="1" dirty="0"/>
              <a:t>du conseil de </a:t>
            </a:r>
            <a:r>
              <a:rPr lang="fr-FR" b="1" dirty="0" smtClean="0"/>
              <a:t>paroisse</a:t>
            </a:r>
          </a:p>
          <a:p>
            <a:pPr marL="502920" indent="-457200">
              <a:buFont typeface="+mj-lt"/>
              <a:buAutoNum type="arabicPeriod"/>
            </a:pPr>
            <a:r>
              <a:rPr lang="fr-FR" b="1" dirty="0" smtClean="0"/>
              <a:t>Comptes </a:t>
            </a:r>
            <a:r>
              <a:rPr lang="fr-FR" b="1" dirty="0"/>
              <a:t>2013, Rapport de la commission </a:t>
            </a:r>
            <a:r>
              <a:rPr lang="fr-FR" b="1" dirty="0" smtClean="0"/>
              <a:t>financière</a:t>
            </a:r>
          </a:p>
          <a:p>
            <a:pPr marL="502920" indent="-457200">
              <a:buFont typeface="+mj-lt"/>
              <a:buAutoNum type="arabicPeriod"/>
            </a:pPr>
            <a:r>
              <a:rPr lang="fr-FR" b="1" dirty="0" smtClean="0"/>
              <a:t>Budget </a:t>
            </a:r>
            <a:r>
              <a:rPr lang="fr-FR" b="1" dirty="0"/>
              <a:t>2014, Fonctionnement et Investissements, Rapport de la commission </a:t>
            </a:r>
            <a:r>
              <a:rPr lang="fr-FR" b="1" dirty="0" smtClean="0"/>
              <a:t>financière</a:t>
            </a:r>
          </a:p>
          <a:p>
            <a:pPr marL="502920" indent="-457200">
              <a:buFont typeface="+mj-lt"/>
              <a:buAutoNum type="arabicPeriod"/>
            </a:pPr>
            <a:r>
              <a:rPr lang="fr-FR" b="1" dirty="0" smtClean="0"/>
              <a:t>Nomination </a:t>
            </a:r>
            <a:r>
              <a:rPr lang="fr-FR" b="1" dirty="0"/>
              <a:t>de la commission </a:t>
            </a:r>
            <a:r>
              <a:rPr lang="fr-FR" b="1" dirty="0" smtClean="0"/>
              <a:t>financière</a:t>
            </a:r>
          </a:p>
          <a:p>
            <a:pPr marL="502920" indent="-457200">
              <a:buFont typeface="+mj-lt"/>
              <a:buAutoNum type="arabicPeriod"/>
            </a:pPr>
            <a:r>
              <a:rPr lang="fr-FR" b="1" dirty="0" smtClean="0"/>
              <a:t>Fixation </a:t>
            </a:r>
            <a:r>
              <a:rPr lang="fr-FR" b="1" dirty="0"/>
              <a:t>du mode de </a:t>
            </a:r>
            <a:r>
              <a:rPr lang="fr-FR" b="1" dirty="0" smtClean="0"/>
              <a:t>convocation</a:t>
            </a:r>
          </a:p>
          <a:p>
            <a:pPr marL="502920" indent="-457200">
              <a:buFont typeface="+mj-lt"/>
              <a:buAutoNum type="arabicPeriod"/>
            </a:pPr>
            <a:r>
              <a:rPr lang="fr-FR" b="1" dirty="0" smtClean="0"/>
              <a:t>Parole </a:t>
            </a:r>
            <a:r>
              <a:rPr lang="fr-FR" b="1" dirty="0"/>
              <a:t>au conseil </a:t>
            </a:r>
            <a:r>
              <a:rPr lang="fr-FR" b="1" dirty="0" smtClean="0"/>
              <a:t>pastoral</a:t>
            </a:r>
          </a:p>
          <a:p>
            <a:pPr marL="502920" indent="-457200">
              <a:buFont typeface="+mj-lt"/>
              <a:buAutoNum type="arabicPeriod"/>
            </a:pPr>
            <a:r>
              <a:rPr lang="fr-FR" b="1" dirty="0" smtClean="0"/>
              <a:t>Divers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18043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20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9 - Divers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smtClean="0"/>
              <a:t>Un grand merci </a:t>
            </a:r>
          </a:p>
          <a:p>
            <a:pPr lvl="1"/>
            <a:r>
              <a:rPr lang="fr-CH" dirty="0" smtClean="0"/>
              <a:t>à mes collègues du conseil de paroisse</a:t>
            </a:r>
          </a:p>
          <a:p>
            <a:pPr lvl="1"/>
            <a:r>
              <a:rPr lang="fr-CH" dirty="0" smtClean="0"/>
              <a:t>à toutes les personnes qui consacrent du temps et de l’énergie au service de notre paroisse</a:t>
            </a:r>
          </a:p>
          <a:p>
            <a:pPr lvl="1"/>
            <a:r>
              <a:rPr lang="fr-CH" dirty="0" smtClean="0"/>
              <a:t>à vous toutes et tous pour votre participation</a:t>
            </a:r>
          </a:p>
          <a:p>
            <a:endParaRPr lang="fr-CH" dirty="0" smtClean="0"/>
          </a:p>
          <a:p>
            <a:r>
              <a:rPr lang="fr-CH" dirty="0" smtClean="0"/>
              <a:t>L’assemblé </a:t>
            </a:r>
            <a:r>
              <a:rPr lang="fr-CH" dirty="0" smtClean="0"/>
              <a:t>paroissiale 2015 est fixée au </a:t>
            </a:r>
          </a:p>
          <a:p>
            <a:pPr marL="45720" indent="0">
              <a:buNone/>
            </a:pPr>
            <a:r>
              <a:rPr lang="fr-CH" dirty="0" smtClean="0"/>
              <a:t>	</a:t>
            </a:r>
            <a:r>
              <a:rPr lang="fr-CH" sz="3200" b="1" dirty="0" smtClean="0"/>
              <a:t>Mercredi </a:t>
            </a:r>
            <a:r>
              <a:rPr lang="fr-CH" sz="3200" b="1" dirty="0"/>
              <a:t>25 mars 2015</a:t>
            </a:r>
          </a:p>
          <a:p>
            <a:endParaRPr lang="fr-CH" dirty="0" smtClean="0"/>
          </a:p>
          <a:p>
            <a:r>
              <a:rPr lang="fr-CH" dirty="0" smtClean="0"/>
              <a:t>Rappel: les 29, 30 et 31 mai, fête des </a:t>
            </a:r>
            <a:r>
              <a:rPr lang="fr-CH" dirty="0" err="1" smtClean="0"/>
              <a:t>céciliennes</a:t>
            </a:r>
            <a:r>
              <a:rPr lang="fr-CH" dirty="0" smtClean="0"/>
              <a:t> à Ependes</a:t>
            </a:r>
          </a:p>
          <a:p>
            <a:pPr marL="365760" lvl="1" indent="0">
              <a:buNone/>
            </a:pPr>
            <a:r>
              <a:rPr lang="fr-CH" dirty="0" smtClean="0"/>
              <a:t>	Faisons part de notre attachement et de notre soutien à notre 	chœur mixte</a:t>
            </a:r>
          </a:p>
          <a:p>
            <a:pPr marL="45720" indent="0">
              <a:buNone/>
            </a:pPr>
            <a:r>
              <a:rPr lang="fr-CH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097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21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Verrée</a:t>
            </a:r>
            <a:endParaRPr lang="fr-CH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1873">
            <a:off x="3571052" y="2266836"/>
            <a:ext cx="2803266" cy="280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7595">
            <a:off x="2476229" y="2637199"/>
            <a:ext cx="1407044" cy="26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000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3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2920" indent="-457200"/>
            <a:r>
              <a:rPr lang="fr-FR" dirty="0" smtClean="0"/>
              <a:t>1 -Accueil</a:t>
            </a:r>
            <a:r>
              <a:rPr lang="fr-FR" dirty="0"/>
              <a:t>, ouverture et constitution de l’assemblée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95536" y="2276872"/>
            <a:ext cx="8280920" cy="3528392"/>
          </a:xfrm>
        </p:spPr>
        <p:txBody>
          <a:bodyPr>
            <a:normAutofit lnSpcReduction="10000"/>
          </a:bodyPr>
          <a:lstStyle/>
          <a:p>
            <a:r>
              <a:rPr lang="fr-CH" dirty="0"/>
              <a:t>Accueil </a:t>
            </a:r>
            <a:r>
              <a:rPr lang="fr-CH" dirty="0" smtClean="0"/>
              <a:t>et salutations par </a:t>
            </a:r>
            <a:r>
              <a:rPr lang="fr-CH" dirty="0"/>
              <a:t>le Président </a:t>
            </a:r>
            <a:endParaRPr lang="fr-CH" dirty="0" smtClean="0"/>
          </a:p>
          <a:p>
            <a:r>
              <a:rPr lang="fr-CH" dirty="0" smtClean="0"/>
              <a:t>Prière </a:t>
            </a:r>
            <a:r>
              <a:rPr lang="fr-CH" dirty="0"/>
              <a:t>faite par le prêtre </a:t>
            </a:r>
          </a:p>
          <a:p>
            <a:r>
              <a:rPr lang="fr-CH" dirty="0"/>
              <a:t>M</a:t>
            </a:r>
            <a:r>
              <a:rPr lang="fr-CH" dirty="0" smtClean="0"/>
              <a:t>oment </a:t>
            </a:r>
            <a:r>
              <a:rPr lang="fr-CH" dirty="0"/>
              <a:t>de silence en pensant aux paroissiennes et paroissiens qui nous ont quittés durant l'année </a:t>
            </a:r>
            <a:r>
              <a:rPr lang="fr-CH" dirty="0" smtClean="0"/>
              <a:t>écoulée ou qui ne peuvent se joindre à nous, retenus par la maladie, </a:t>
            </a:r>
            <a:r>
              <a:rPr lang="fr-CH" dirty="0" smtClean="0"/>
              <a:t>un </a:t>
            </a:r>
            <a:r>
              <a:rPr lang="fr-CH" dirty="0" smtClean="0"/>
              <a:t>handicap</a:t>
            </a:r>
          </a:p>
          <a:p>
            <a:r>
              <a:rPr lang="fr-CH" dirty="0" smtClean="0"/>
              <a:t>Acceptation de l’ordre du jour</a:t>
            </a:r>
          </a:p>
          <a:p>
            <a:r>
              <a:rPr lang="fr-CH" dirty="0" smtClean="0"/>
              <a:t>Enregistrement des débats</a:t>
            </a:r>
          </a:p>
          <a:p>
            <a:r>
              <a:rPr lang="fr-CH" dirty="0" smtClean="0"/>
              <a:t>Validation de l’assemblée</a:t>
            </a:r>
          </a:p>
          <a:p>
            <a:r>
              <a:rPr lang="fr-CH" dirty="0" smtClean="0"/>
              <a:t>Nomination des scrutateurs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169016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4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2920" indent="-457200"/>
            <a:r>
              <a:rPr lang="fr-FR" sz="4800" dirty="0" smtClean="0"/>
              <a:t>2 -Procès-verbal </a:t>
            </a:r>
            <a:r>
              <a:rPr lang="fr-FR" sz="4800" dirty="0"/>
              <a:t>de la dernière assemblée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95536" y="2204864"/>
            <a:ext cx="8280920" cy="3600400"/>
          </a:xfrm>
        </p:spPr>
        <p:txBody>
          <a:bodyPr/>
          <a:lstStyle/>
          <a:p>
            <a:r>
              <a:rPr lang="fr-CH" dirty="0" smtClean="0"/>
              <a:t>Le procès-verbal a été mis à disposition des paroissiens</a:t>
            </a:r>
          </a:p>
          <a:p>
            <a:endParaRPr lang="fr-CH" dirty="0" smtClean="0"/>
          </a:p>
          <a:p>
            <a:r>
              <a:rPr lang="fr-CH" dirty="0" smtClean="0"/>
              <a:t>Questions, remarques</a:t>
            </a:r>
          </a:p>
          <a:p>
            <a:endParaRPr lang="fr-CH" dirty="0" smtClean="0"/>
          </a:p>
          <a:p>
            <a:r>
              <a:rPr lang="fr-CH" dirty="0" smtClean="0"/>
              <a:t>Approbation du PV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14997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5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3 - </a:t>
            </a:r>
            <a:r>
              <a:rPr lang="fr-FR" dirty="0"/>
              <a:t>Rapport du conseil de paroisse</a:t>
            </a:r>
            <a:br>
              <a:rPr lang="fr-FR" dirty="0"/>
            </a:b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280920" cy="396044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CH" sz="2800" dirty="0" smtClean="0"/>
              <a:t>Le conseil de paroisse est entré en fonction le 13 avril</a:t>
            </a:r>
          </a:p>
          <a:p>
            <a:pPr>
              <a:lnSpc>
                <a:spcPct val="150000"/>
              </a:lnSpc>
            </a:pPr>
            <a:r>
              <a:rPr lang="fr-CH" sz="2800" dirty="0" smtClean="0"/>
              <a:t>Répartition des tâches</a:t>
            </a:r>
          </a:p>
          <a:p>
            <a:pPr>
              <a:lnSpc>
                <a:spcPct val="150000"/>
              </a:lnSpc>
            </a:pPr>
            <a:r>
              <a:rPr lang="fr-CH" sz="2800" dirty="0" smtClean="0"/>
              <a:t>Organisation du vote sur la modification du statut ecclésiastique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41529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6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François 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CH" dirty="0"/>
              <a:t>Vice présidence </a:t>
            </a:r>
            <a:endParaRPr lang="fr-CH" dirty="0" smtClean="0"/>
          </a:p>
          <a:p>
            <a:r>
              <a:rPr lang="fr-CH" dirty="0" smtClean="0"/>
              <a:t>Registres </a:t>
            </a:r>
            <a:r>
              <a:rPr lang="fr-CH" dirty="0"/>
              <a:t>paroissiaux </a:t>
            </a:r>
          </a:p>
          <a:p>
            <a:r>
              <a:rPr lang="fr-CH" dirty="0" smtClean="0"/>
              <a:t>Propriétés </a:t>
            </a:r>
            <a:r>
              <a:rPr lang="fr-CH" dirty="0"/>
              <a:t>(paroisse et bénéfice </a:t>
            </a:r>
            <a:r>
              <a:rPr lang="fr-CH" dirty="0" smtClean="0"/>
              <a:t>curial)</a:t>
            </a:r>
            <a:endParaRPr lang="fr-CH" dirty="0"/>
          </a:p>
          <a:p>
            <a:r>
              <a:rPr lang="fr-CH" dirty="0"/>
              <a:t>Bâtiments (Gros </a:t>
            </a:r>
            <a:r>
              <a:rPr lang="fr-CH" dirty="0" err="1"/>
              <a:t>oeuvre</a:t>
            </a:r>
            <a:r>
              <a:rPr lang="fr-CH" dirty="0" smtClean="0"/>
              <a:t>)</a:t>
            </a:r>
            <a:endParaRPr lang="fr-CH" dirty="0"/>
          </a:p>
          <a:p>
            <a:pPr lvl="1"/>
            <a:r>
              <a:rPr lang="fr-CH" dirty="0" smtClean="0"/>
              <a:t>Cure</a:t>
            </a:r>
            <a:endParaRPr lang="fr-CH" dirty="0"/>
          </a:p>
          <a:p>
            <a:pPr lvl="1"/>
            <a:r>
              <a:rPr lang="fr-CH" dirty="0" err="1"/>
              <a:t>Eglise</a:t>
            </a:r>
            <a:r>
              <a:rPr lang="fr-CH" dirty="0"/>
              <a:t>, </a:t>
            </a:r>
            <a:endParaRPr lang="fr-CH" dirty="0" smtClean="0"/>
          </a:p>
          <a:p>
            <a:pPr lvl="1"/>
            <a:r>
              <a:rPr lang="fr-CH" dirty="0" smtClean="0"/>
              <a:t>Chapelle </a:t>
            </a:r>
            <a:r>
              <a:rPr lang="fr-CH" dirty="0"/>
              <a:t>de </a:t>
            </a:r>
            <a:r>
              <a:rPr lang="fr-CH" dirty="0" err="1" smtClean="0"/>
              <a:t>Senèdes</a:t>
            </a:r>
            <a:r>
              <a:rPr lang="fr-CH" dirty="0" smtClean="0"/>
              <a:t>.</a:t>
            </a:r>
            <a:endParaRPr lang="fr-CH" dirty="0"/>
          </a:p>
          <a:p>
            <a:r>
              <a:rPr lang="fr-CH" dirty="0" smtClean="0"/>
              <a:t>Forêts.</a:t>
            </a:r>
            <a:endParaRPr lang="fr-CH" dirty="0"/>
          </a:p>
          <a:p>
            <a:r>
              <a:rPr lang="fr-CH" dirty="0" smtClean="0"/>
              <a:t>Grotte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39536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7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Esther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CH" b="1" dirty="0" smtClean="0"/>
              <a:t>Finances </a:t>
            </a:r>
            <a:r>
              <a:rPr lang="fr-CH" dirty="0"/>
              <a:t>	</a:t>
            </a:r>
          </a:p>
          <a:p>
            <a:pPr lvl="1"/>
            <a:r>
              <a:rPr lang="fr-CH" dirty="0" smtClean="0"/>
              <a:t>Gestion </a:t>
            </a:r>
            <a:r>
              <a:rPr lang="fr-CH" dirty="0"/>
              <a:t>du budget et des comptes 	</a:t>
            </a:r>
            <a:endParaRPr lang="fr-CH" dirty="0" smtClean="0"/>
          </a:p>
          <a:p>
            <a:pPr lvl="1"/>
            <a:r>
              <a:rPr lang="fr-CH" dirty="0" smtClean="0"/>
              <a:t>Contrôle des </a:t>
            </a:r>
            <a:r>
              <a:rPr lang="fr-CH" dirty="0"/>
              <a:t>factures 	</a:t>
            </a:r>
            <a:endParaRPr lang="fr-CH" dirty="0" smtClean="0"/>
          </a:p>
          <a:p>
            <a:pPr lvl="1"/>
            <a:r>
              <a:rPr lang="fr-CH" dirty="0" smtClean="0"/>
              <a:t>Libération des payements </a:t>
            </a:r>
            <a:r>
              <a:rPr lang="fr-CH" dirty="0"/>
              <a:t>	</a:t>
            </a:r>
          </a:p>
          <a:p>
            <a:pPr lvl="1"/>
            <a:r>
              <a:rPr lang="fr-CH" dirty="0" smtClean="0"/>
              <a:t>Supervision de la tenue </a:t>
            </a:r>
            <a:r>
              <a:rPr lang="fr-CH" dirty="0"/>
              <a:t>de la comptabilité 	</a:t>
            </a:r>
          </a:p>
          <a:p>
            <a:r>
              <a:rPr lang="fr-CH" b="1" dirty="0"/>
              <a:t>Pastorale </a:t>
            </a:r>
            <a:r>
              <a:rPr lang="fr-CH" dirty="0"/>
              <a:t>	</a:t>
            </a:r>
          </a:p>
          <a:p>
            <a:pPr lvl="1"/>
            <a:r>
              <a:rPr lang="fr-CH" dirty="0"/>
              <a:t>Délégué au Conseil Pastoral 	</a:t>
            </a:r>
          </a:p>
          <a:p>
            <a:pPr lvl="1"/>
            <a:r>
              <a:rPr lang="fr-CH" dirty="0"/>
              <a:t>Délégué au conseil de communauté </a:t>
            </a:r>
            <a:endParaRPr lang="fr-CH" dirty="0" smtClean="0"/>
          </a:p>
          <a:p>
            <a:r>
              <a:rPr lang="fr-CH" b="1" dirty="0"/>
              <a:t>Bâtiments</a:t>
            </a:r>
          </a:p>
          <a:p>
            <a:pPr lvl="1"/>
            <a:r>
              <a:rPr lang="fr-CH" dirty="0" smtClean="0"/>
              <a:t>Responsable de la salle </a:t>
            </a:r>
            <a:r>
              <a:rPr lang="fr-CH" dirty="0"/>
              <a:t>de </a:t>
            </a:r>
            <a:r>
              <a:rPr lang="fr-CH" dirty="0" smtClean="0"/>
              <a:t>réunion</a:t>
            </a:r>
            <a:r>
              <a:rPr lang="fr-CH" dirty="0"/>
              <a:t>	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8558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8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Christiane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CH" b="1" dirty="0" smtClean="0"/>
              <a:t>P</a:t>
            </a:r>
            <a:r>
              <a:rPr lang="fr-CH" b="1" dirty="0"/>
              <a:t>rocès-Verbaux</a:t>
            </a:r>
            <a:r>
              <a:rPr lang="fr-CH" dirty="0" smtClean="0"/>
              <a:t> </a:t>
            </a:r>
            <a:r>
              <a:rPr lang="fr-CH" dirty="0"/>
              <a:t>des séances </a:t>
            </a:r>
            <a:endParaRPr lang="fr-CH" dirty="0" smtClean="0"/>
          </a:p>
          <a:p>
            <a:r>
              <a:rPr lang="fr-CH" b="1" dirty="0"/>
              <a:t>Entretien</a:t>
            </a:r>
            <a:r>
              <a:rPr lang="fr-CH" dirty="0" smtClean="0"/>
              <a:t> des bâtiments, personne </a:t>
            </a:r>
            <a:r>
              <a:rPr lang="fr-CH" dirty="0"/>
              <a:t>de </a:t>
            </a:r>
            <a:r>
              <a:rPr lang="fr-CH" dirty="0" smtClean="0"/>
              <a:t>contact avec le sacristain et les fleuristes, linge de cérémonies</a:t>
            </a:r>
            <a:endParaRPr lang="fr-CH" dirty="0"/>
          </a:p>
          <a:p>
            <a:r>
              <a:rPr lang="fr-CH" b="1" dirty="0" smtClean="0"/>
              <a:t>Paroissiens</a:t>
            </a:r>
            <a:endParaRPr lang="fr-CH" b="1" dirty="0"/>
          </a:p>
          <a:p>
            <a:pPr lvl="1"/>
            <a:r>
              <a:rPr lang="fr-CH" dirty="0"/>
              <a:t>Visites aux jubilaires </a:t>
            </a:r>
            <a:endParaRPr lang="fr-CH" dirty="0" smtClean="0"/>
          </a:p>
          <a:p>
            <a:pPr lvl="1"/>
            <a:r>
              <a:rPr lang="fr-CH" dirty="0" smtClean="0"/>
              <a:t>Visites </a:t>
            </a:r>
            <a:r>
              <a:rPr lang="fr-CH" dirty="0"/>
              <a:t>aux couples fêtant leurs </a:t>
            </a:r>
            <a:r>
              <a:rPr lang="fr-CH" dirty="0" smtClean="0"/>
              <a:t>noces d’or </a:t>
            </a:r>
            <a:r>
              <a:rPr lang="fr-CH" dirty="0"/>
              <a:t>ainsi qu’à la personne qui a 90 ans</a:t>
            </a:r>
          </a:p>
          <a:p>
            <a:r>
              <a:rPr lang="fr-CH" b="1" dirty="0"/>
              <a:t>Communication</a:t>
            </a:r>
          </a:p>
          <a:p>
            <a:pPr lvl="1"/>
            <a:r>
              <a:rPr lang="fr-CH" dirty="0"/>
              <a:t>Informations en </a:t>
            </a:r>
            <a:r>
              <a:rPr lang="fr-CH" dirty="0" smtClean="0"/>
              <a:t>général, bulletin </a:t>
            </a:r>
            <a:r>
              <a:rPr lang="fr-CH" dirty="0"/>
              <a:t>de </a:t>
            </a:r>
            <a:r>
              <a:rPr lang="fr-CH" dirty="0" smtClean="0"/>
              <a:t>paroisse</a:t>
            </a:r>
            <a:endParaRPr lang="fr-CH" dirty="0"/>
          </a:p>
          <a:p>
            <a:pPr lvl="1"/>
            <a:r>
              <a:rPr lang="fr-CH" dirty="0"/>
              <a:t>Invitation des </a:t>
            </a:r>
            <a:r>
              <a:rPr lang="fr-CH" dirty="0" smtClean="0"/>
              <a:t>bénévoles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14153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Assemblé du 26 mars 2014</a:t>
            </a:r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Paroisse d'Ependes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D0CF-1D03-44F0-9C2D-70A5C6ADBFE1}" type="slidenum">
              <a:rPr lang="fr-CH" smtClean="0"/>
              <a:pPr/>
              <a:t>9</a:t>
            </a:fld>
            <a:endParaRPr lang="fr-CH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Jean-Marc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H" b="1" dirty="0"/>
              <a:t>Commissions</a:t>
            </a:r>
          </a:p>
          <a:p>
            <a:pPr lvl="1"/>
            <a:r>
              <a:rPr lang="fr-CH" dirty="0" smtClean="0"/>
              <a:t>Cimetière</a:t>
            </a:r>
          </a:p>
          <a:p>
            <a:pPr lvl="1"/>
            <a:r>
              <a:rPr lang="fr-CH" dirty="0" smtClean="0"/>
              <a:t>Halle polyvalente</a:t>
            </a:r>
          </a:p>
          <a:p>
            <a:r>
              <a:rPr lang="fr-CH" b="1" dirty="0"/>
              <a:t>Sociétés</a:t>
            </a:r>
          </a:p>
          <a:p>
            <a:pPr lvl="1"/>
            <a:r>
              <a:rPr lang="fr-CH" dirty="0" smtClean="0"/>
              <a:t>Personne de contact avec les sociétés</a:t>
            </a:r>
          </a:p>
          <a:p>
            <a:r>
              <a:rPr lang="fr-CH" b="1" dirty="0"/>
              <a:t>Manifestations</a:t>
            </a:r>
          </a:p>
          <a:p>
            <a:pPr lvl="1"/>
            <a:r>
              <a:rPr lang="fr-CH" dirty="0" smtClean="0"/>
              <a:t>Réservation des salles</a:t>
            </a:r>
          </a:p>
          <a:p>
            <a:pPr lvl="1"/>
            <a:r>
              <a:rPr lang="fr-CH" dirty="0" smtClean="0"/>
              <a:t>Organisation des apéros</a:t>
            </a:r>
          </a:p>
          <a:p>
            <a:pPr lvl="1"/>
            <a:r>
              <a:rPr lang="fr-CH" dirty="0" smtClean="0"/>
              <a:t>Contact  avec la police, pompiers, parcage</a:t>
            </a:r>
          </a:p>
        </p:txBody>
      </p:sp>
    </p:spTree>
    <p:extLst>
      <p:ext uri="{BB962C8B-B14F-4D97-AF65-F5344CB8AC3E}">
        <p14:creationId xmlns="" xmlns:p14="http://schemas.microsoft.com/office/powerpoint/2010/main" val="38533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-FGF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960</Words>
  <Application>Microsoft Office PowerPoint</Application>
  <PresentationFormat>Affichage à l'écran (4:3)</PresentationFormat>
  <Paragraphs>218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Présentation-FGF</vt:lpstr>
      <vt:lpstr>Assemblée Paroissiale du 26 mars 2014</vt:lpstr>
      <vt:lpstr>Tractanda</vt:lpstr>
      <vt:lpstr>1 -Accueil, ouverture et constitution de l’assemblée</vt:lpstr>
      <vt:lpstr>2 -Procès-verbal de la dernière assemblée</vt:lpstr>
      <vt:lpstr>3 - Rapport du conseil de paroisse </vt:lpstr>
      <vt:lpstr>François </vt:lpstr>
      <vt:lpstr>Esther</vt:lpstr>
      <vt:lpstr>Christiane</vt:lpstr>
      <vt:lpstr>Jean-Marc</vt:lpstr>
      <vt:lpstr>René</vt:lpstr>
      <vt:lpstr>4 – Comptes 2013</vt:lpstr>
      <vt:lpstr>4 – Comptes 2013</vt:lpstr>
      <vt:lpstr>4 – Comptes 2013</vt:lpstr>
      <vt:lpstr>Les Eglises du canton de Berne vont supprimer 27 postes de travail </vt:lpstr>
      <vt:lpstr>4 – Comptes 2013</vt:lpstr>
      <vt:lpstr>5 – Budget 2014</vt:lpstr>
      <vt:lpstr>6 – Nomination de la commission financière</vt:lpstr>
      <vt:lpstr>7 – Fixation du mode de convocation</vt:lpstr>
      <vt:lpstr>8 – Parole au conseil pastoral</vt:lpstr>
      <vt:lpstr>9 - Divers</vt:lpstr>
      <vt:lpstr>Verrée</vt:lpstr>
    </vt:vector>
  </TitlesOfParts>
  <Company>Bundesamt fuer Landestopografie swisstopo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Sonney René</dc:creator>
  <cp:lastModifiedBy>René Sonney</cp:lastModifiedBy>
  <cp:revision>27</cp:revision>
  <dcterms:created xsi:type="dcterms:W3CDTF">2014-02-13T12:37:53Z</dcterms:created>
  <dcterms:modified xsi:type="dcterms:W3CDTF">2014-03-22T09:02:44Z</dcterms:modified>
</cp:coreProperties>
</file>